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55"/>
  </p:notesMasterIdLst>
  <p:handoutMasterIdLst>
    <p:handoutMasterId r:id="rId56"/>
  </p:handoutMasterIdLst>
  <p:sldIdLst>
    <p:sldId id="301" r:id="rId7"/>
    <p:sldId id="302"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42" r:id="rId41"/>
    <p:sldId id="336" r:id="rId42"/>
    <p:sldId id="337" r:id="rId43"/>
    <p:sldId id="338" r:id="rId44"/>
    <p:sldId id="339" r:id="rId45"/>
    <p:sldId id="340" r:id="rId46"/>
    <p:sldId id="341" r:id="rId47"/>
    <p:sldId id="343" r:id="rId48"/>
    <p:sldId id="344" r:id="rId49"/>
    <p:sldId id="345" r:id="rId50"/>
    <p:sldId id="346" r:id="rId51"/>
    <p:sldId id="347" r:id="rId52"/>
    <p:sldId id="348" r:id="rId53"/>
    <p:sldId id="349" r:id="rId54"/>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25"/>
    <a:srgbClr val="4B0B5B"/>
    <a:srgbClr val="21918C"/>
    <a:srgbClr val="414487"/>
    <a:srgbClr val="7BD150"/>
    <a:srgbClr val="FA0000"/>
    <a:srgbClr val="412ED0"/>
    <a:srgbClr val="6C9E60"/>
    <a:srgbClr val="FBE7EE"/>
    <a:srgbClr val="2B1E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75393" autoAdjust="0"/>
  </p:normalViewPr>
  <p:slideViewPr>
    <p:cSldViewPr snapToGrid="0" showGuides="1">
      <p:cViewPr varScale="1">
        <p:scale>
          <a:sx n="73" d="100"/>
          <a:sy n="73" d="100"/>
        </p:scale>
        <p:origin x="31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26/11/2021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26/11/2021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26/11/2021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a:t>* In combination with a decision rule on the output of the logistic regression</a:t>
            </a:r>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279546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26/11/2021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26/11/2021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26/11/2021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26/11/2021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26/11/2021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26/11/2021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4.png"/><Relationship Id="rId1" Type="http://schemas.openxmlformats.org/officeDocument/2006/relationships/slideLayout" Target="../slideLayouts/slideLayout34.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Why not regression?</a:t>
            </a:r>
          </a:p>
          <a:p>
            <a:endParaRPr lang="en-US" b="1"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6146" name="Picture 2">
            <a:extLst>
              <a:ext uri="{FF2B5EF4-FFF2-40B4-BE49-F238E27FC236}">
                <a16:creationId xmlns:a16="http://schemas.microsoft.com/office/drawing/2014/main" id="{C43AD386-CE2A-41D2-892F-17DF0171D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93" y="2900062"/>
            <a:ext cx="9942021" cy="67636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C5248CA-A203-463B-8A29-C8D72EF08B39}"/>
              </a:ext>
            </a:extLst>
          </p:cNvPr>
          <p:cNvCxnSpPr/>
          <p:nvPr/>
        </p:nvCxnSpPr>
        <p:spPr>
          <a:xfrm>
            <a:off x="2330522" y="5702531"/>
            <a:ext cx="3639181"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F08C0D-3A77-4C3F-AA93-E6669EE0C7CA}"/>
              </a:ext>
            </a:extLst>
          </p:cNvPr>
          <p:cNvCxnSpPr>
            <a:cxnSpLocks/>
          </p:cNvCxnSpPr>
          <p:nvPr/>
        </p:nvCxnSpPr>
        <p:spPr>
          <a:xfrm flipH="1" flipV="1">
            <a:off x="5969702" y="5702531"/>
            <a:ext cx="1" cy="299258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A6B6BB-D2E8-40AB-A0F4-E5F5FBF82731}"/>
              </a:ext>
            </a:extLst>
          </p:cNvPr>
          <p:cNvSpPr txBox="1"/>
          <p:nvPr/>
        </p:nvSpPr>
        <p:spPr>
          <a:xfrm>
            <a:off x="11333172" y="3747338"/>
            <a:ext cx="6831357" cy="2677656"/>
          </a:xfrm>
          <a:prstGeom prst="rect">
            <a:avLst/>
          </a:prstGeom>
          <a:noFill/>
        </p:spPr>
        <p:txBody>
          <a:bodyPr wrap="none" rtlCol="0">
            <a:spAutoFit/>
          </a:bodyPr>
          <a:lstStyle/>
          <a:p>
            <a:r>
              <a:rPr lang="en-US" sz="2800" b="1" dirty="0"/>
              <a:t>Set cutoff:</a:t>
            </a:r>
          </a:p>
          <a:p>
            <a:r>
              <a:rPr lang="en-US" sz="2800" dirty="0"/>
              <a:t>Every value &lt;0,5 =&gt; not an apple</a:t>
            </a:r>
          </a:p>
          <a:p>
            <a:r>
              <a:rPr lang="en-US" sz="2800" dirty="0"/>
              <a:t>Every value &gt;=0,5 =&gt; apple</a:t>
            </a:r>
          </a:p>
          <a:p>
            <a:endParaRPr lang="en-US" sz="2800" dirty="0"/>
          </a:p>
          <a:p>
            <a:pPr marL="457200" indent="-457200">
              <a:buFont typeface="Symbol" panose="05050102010706020507" pitchFamily="18" charset="2"/>
              <a:buChar char="Þ"/>
            </a:pPr>
            <a:r>
              <a:rPr lang="en-US" sz="2800" dirty="0"/>
              <a:t>All fruits with roundness &lt;5,3 == not apple</a:t>
            </a:r>
          </a:p>
          <a:p>
            <a:pPr marL="457200" indent="-457200">
              <a:buFont typeface="Symbol" panose="05050102010706020507" pitchFamily="18" charset="2"/>
              <a:buChar char="Þ"/>
            </a:pPr>
            <a:r>
              <a:rPr lang="en-US" sz="2800" dirty="0"/>
              <a:t>&gt;=5,3 == apple</a:t>
            </a:r>
          </a:p>
        </p:txBody>
      </p:sp>
      <p:sp>
        <p:nvSpPr>
          <p:cNvPr id="11" name="Rectangle: Rounded Corners 10">
            <a:extLst>
              <a:ext uri="{FF2B5EF4-FFF2-40B4-BE49-F238E27FC236}">
                <a16:creationId xmlns:a16="http://schemas.microsoft.com/office/drawing/2014/main" id="{E7FC9AF5-619E-46A5-97C3-6C8FAE41C28D}"/>
              </a:ext>
            </a:extLst>
          </p:cNvPr>
          <p:cNvSpPr/>
          <p:nvPr/>
        </p:nvSpPr>
        <p:spPr>
          <a:xfrm>
            <a:off x="2330520" y="3175462"/>
            <a:ext cx="3639181" cy="5519649"/>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Not apple</a:t>
            </a:r>
          </a:p>
        </p:txBody>
      </p:sp>
      <p:sp>
        <p:nvSpPr>
          <p:cNvPr id="14" name="Rectangle: Rounded Corners 13">
            <a:extLst>
              <a:ext uri="{FF2B5EF4-FFF2-40B4-BE49-F238E27FC236}">
                <a16:creationId xmlns:a16="http://schemas.microsoft.com/office/drawing/2014/main" id="{8CDAF9C1-3631-4082-BF3C-010555EC7397}"/>
              </a:ext>
            </a:extLst>
          </p:cNvPr>
          <p:cNvSpPr/>
          <p:nvPr/>
        </p:nvSpPr>
        <p:spPr>
          <a:xfrm>
            <a:off x="5969701" y="3175461"/>
            <a:ext cx="3151423" cy="5519649"/>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Apple</a:t>
            </a:r>
          </a:p>
        </p:txBody>
      </p:sp>
      <p:cxnSp>
        <p:nvCxnSpPr>
          <p:cNvPr id="13" name="Straight Arrow Connector 12">
            <a:extLst>
              <a:ext uri="{FF2B5EF4-FFF2-40B4-BE49-F238E27FC236}">
                <a16:creationId xmlns:a16="http://schemas.microsoft.com/office/drawing/2014/main" id="{F91523CD-3145-4CBC-BF80-76F435E2D159}"/>
              </a:ext>
            </a:extLst>
          </p:cNvPr>
          <p:cNvCxnSpPr>
            <a:cxnSpLocks/>
          </p:cNvCxnSpPr>
          <p:nvPr/>
        </p:nvCxnSpPr>
        <p:spPr>
          <a:xfrm flipV="1">
            <a:off x="4687429" y="3858309"/>
            <a:ext cx="931025" cy="4190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846A06-2F68-4F38-A180-5A3A1B83B74D}"/>
              </a:ext>
            </a:extLst>
          </p:cNvPr>
          <p:cNvSpPr txBox="1"/>
          <p:nvPr/>
        </p:nvSpPr>
        <p:spPr>
          <a:xfrm>
            <a:off x="3405156" y="4185888"/>
            <a:ext cx="1862051" cy="584775"/>
          </a:xfrm>
          <a:prstGeom prst="rect">
            <a:avLst/>
          </a:prstGeom>
          <a:noFill/>
        </p:spPr>
        <p:txBody>
          <a:bodyPr wrap="square" rtlCol="0">
            <a:spAutoFit/>
          </a:bodyPr>
          <a:lstStyle/>
          <a:p>
            <a:r>
              <a:rPr lang="en-US" sz="3200" dirty="0">
                <a:solidFill>
                  <a:schemeClr val="bg1"/>
                </a:solidFill>
              </a:rPr>
              <a:t>Wrong</a:t>
            </a:r>
          </a:p>
        </p:txBody>
      </p:sp>
      <p:cxnSp>
        <p:nvCxnSpPr>
          <p:cNvPr id="19" name="Straight Arrow Connector 18">
            <a:extLst>
              <a:ext uri="{FF2B5EF4-FFF2-40B4-BE49-F238E27FC236}">
                <a16:creationId xmlns:a16="http://schemas.microsoft.com/office/drawing/2014/main" id="{CCA68E12-90B2-479F-959F-F8C3D4892614}"/>
              </a:ext>
            </a:extLst>
          </p:cNvPr>
          <p:cNvCxnSpPr>
            <a:cxnSpLocks/>
          </p:cNvCxnSpPr>
          <p:nvPr/>
        </p:nvCxnSpPr>
        <p:spPr>
          <a:xfrm flipH="1" flipV="1">
            <a:off x="6413983" y="7528466"/>
            <a:ext cx="422032" cy="3941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893B90-0E9D-459D-8A92-B88394506C0E}"/>
              </a:ext>
            </a:extLst>
          </p:cNvPr>
          <p:cNvSpPr txBox="1"/>
          <p:nvPr/>
        </p:nvSpPr>
        <p:spPr>
          <a:xfrm>
            <a:off x="6907415" y="7875685"/>
            <a:ext cx="1862051" cy="584775"/>
          </a:xfrm>
          <a:prstGeom prst="rect">
            <a:avLst/>
          </a:prstGeom>
          <a:noFill/>
        </p:spPr>
        <p:txBody>
          <a:bodyPr wrap="square" rtlCol="0">
            <a:spAutoFit/>
          </a:bodyPr>
          <a:lstStyle/>
          <a:p>
            <a:r>
              <a:rPr lang="en-US" sz="3200" dirty="0">
                <a:solidFill>
                  <a:schemeClr val="bg1"/>
                </a:solidFill>
              </a:rPr>
              <a:t>Wrong</a:t>
            </a:r>
          </a:p>
        </p:txBody>
      </p:sp>
    </p:spTree>
    <p:extLst>
      <p:ext uri="{BB962C8B-B14F-4D97-AF65-F5344CB8AC3E}">
        <p14:creationId xmlns:p14="http://schemas.microsoft.com/office/powerpoint/2010/main" val="332303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dirty="0"/>
                  <a:t>Logistic regression is a </a:t>
                </a:r>
                <a:r>
                  <a:rPr lang="en-US" b="1" dirty="0"/>
                  <a:t>classification</a:t>
                </a:r>
                <a:r>
                  <a:rPr lang="en-US" dirty="0"/>
                  <a:t> technique!*</a:t>
                </a:r>
              </a:p>
              <a:p>
                <a:endParaRPr lang="en-US" dirty="0"/>
              </a:p>
              <a:p>
                <a:r>
                  <a:rPr lang="en-US" dirty="0"/>
                  <a:t>We want our model to have </a:t>
                </a:r>
                <a:r>
                  <a:rPr lang="en-US" dirty="0" err="1"/>
                  <a:t>h</a:t>
                </a:r>
                <a:r>
                  <a:rPr lang="en-US" baseline="-25000" dirty="0" err="1"/>
                  <a:t>θ</a:t>
                </a:r>
                <a:r>
                  <a:rPr lang="en-US" dirty="0"/>
                  <a:t>(x) to be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m:oMathPara>
                </a14:m>
                <a:endParaRPr lang="en-US" dirty="0"/>
              </a:p>
              <a:p>
                <a:endParaRPr lang="en-US" dirty="0"/>
              </a:p>
              <a:p>
                <a:pPr marL="571500" indent="-571500">
                  <a:buFont typeface="Arial" panose="020B0604020202020204" pitchFamily="34" charset="0"/>
                  <a:buChar char="•"/>
                </a:pPr>
                <a:r>
                  <a:rPr lang="en-US" dirty="0" err="1"/>
                  <a:t>h</a:t>
                </a:r>
                <a:r>
                  <a:rPr lang="en-US" baseline="-25000" dirty="0" err="1"/>
                  <a:t>θ</a:t>
                </a:r>
                <a:r>
                  <a:rPr lang="en-US" dirty="0"/>
                  <a:t>(x) = the probability that y == 1 with an input x</a:t>
                </a:r>
              </a:p>
              <a:p>
                <a:pPr marL="571500" indent="-571500">
                  <a:buFont typeface="Arial" panose="020B0604020202020204" pitchFamily="34" charset="0"/>
                  <a:buChar char="•"/>
                </a:pPr>
                <a:r>
                  <a:rPr lang="en-US" dirty="0"/>
                  <a:t>E.g., </a:t>
                </a:r>
                <a:r>
                  <a:rPr lang="en-US" dirty="0" err="1"/>
                  <a:t>h</a:t>
                </a:r>
                <a:r>
                  <a:rPr lang="en-US" baseline="-25000" dirty="0" err="1"/>
                  <a:t>θ</a:t>
                </a:r>
                <a:r>
                  <a:rPr lang="en-US" dirty="0"/>
                  <a:t>(x) = 0,80</a:t>
                </a:r>
              </a:p>
              <a:p>
                <a:pPr lvl="1"/>
                <a:r>
                  <a:rPr lang="en-US" dirty="0"/>
                  <a:t>=&gt; The model is 80% sure that our input is an apple</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4"/>
                <a:stretch>
                  <a:fillRect l="-1103" t="-239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Logistic regression</a:t>
            </a:r>
          </a:p>
        </p:txBody>
      </p:sp>
      <p:cxnSp>
        <p:nvCxnSpPr>
          <p:cNvPr id="6" name="Straight Arrow Connector 5">
            <a:extLst>
              <a:ext uri="{FF2B5EF4-FFF2-40B4-BE49-F238E27FC236}">
                <a16:creationId xmlns:a16="http://schemas.microsoft.com/office/drawing/2014/main" id="{DEE41F94-F72A-4E25-88DE-C5029DC67D3D}"/>
              </a:ext>
            </a:extLst>
          </p:cNvPr>
          <p:cNvCxnSpPr/>
          <p:nvPr/>
        </p:nvCxnSpPr>
        <p:spPr>
          <a:xfrm>
            <a:off x="15611301" y="3733007"/>
            <a:ext cx="0" cy="3600000"/>
          </a:xfrm>
          <a:prstGeom prst="straightConnector1">
            <a:avLst/>
          </a:prstGeom>
          <a:ln w="127000">
            <a:solidFill>
              <a:srgbClr val="44C8F5"/>
            </a:solidFill>
            <a:headEnd type="diamond" w="lg" len="sm"/>
            <a:tailEnd type="diamond" w="lg" len="s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09489E-2CB9-4382-BC86-55DDDE49577D}"/>
              </a:ext>
            </a:extLst>
          </p:cNvPr>
          <p:cNvSpPr txBox="1"/>
          <p:nvPr/>
        </p:nvSpPr>
        <p:spPr>
          <a:xfrm>
            <a:off x="14796654" y="3379065"/>
            <a:ext cx="444352" cy="707886"/>
          </a:xfrm>
          <a:prstGeom prst="rect">
            <a:avLst/>
          </a:prstGeom>
          <a:noFill/>
        </p:spPr>
        <p:txBody>
          <a:bodyPr wrap="none" rtlCol="0">
            <a:spAutoFit/>
          </a:bodyPr>
          <a:lstStyle/>
          <a:p>
            <a:r>
              <a:rPr lang="en-US" sz="4000" dirty="0"/>
              <a:t>1</a:t>
            </a:r>
          </a:p>
        </p:txBody>
      </p:sp>
      <p:sp>
        <p:nvSpPr>
          <p:cNvPr id="18" name="TextBox 17">
            <a:extLst>
              <a:ext uri="{FF2B5EF4-FFF2-40B4-BE49-F238E27FC236}">
                <a16:creationId xmlns:a16="http://schemas.microsoft.com/office/drawing/2014/main" id="{BDF42EC3-0DEA-45C2-922F-46EDD6B1DF99}"/>
              </a:ext>
            </a:extLst>
          </p:cNvPr>
          <p:cNvSpPr txBox="1"/>
          <p:nvPr/>
        </p:nvSpPr>
        <p:spPr>
          <a:xfrm>
            <a:off x="14796654" y="6979064"/>
            <a:ext cx="444352" cy="707886"/>
          </a:xfrm>
          <a:prstGeom prst="rect">
            <a:avLst/>
          </a:prstGeom>
          <a:noFill/>
        </p:spPr>
        <p:txBody>
          <a:bodyPr wrap="none" rtlCol="0">
            <a:spAutoFit/>
          </a:bodyPr>
          <a:lstStyle/>
          <a:p>
            <a:r>
              <a:rPr lang="en-US" sz="4000" dirty="0"/>
              <a:t>0</a:t>
            </a:r>
          </a:p>
        </p:txBody>
      </p:sp>
      <p:cxnSp>
        <p:nvCxnSpPr>
          <p:cNvPr id="15" name="Straight Connector 14">
            <a:extLst>
              <a:ext uri="{FF2B5EF4-FFF2-40B4-BE49-F238E27FC236}">
                <a16:creationId xmlns:a16="http://schemas.microsoft.com/office/drawing/2014/main" id="{632067CE-79AE-44E2-A243-CB59CC88E022}"/>
              </a:ext>
            </a:extLst>
          </p:cNvPr>
          <p:cNvCxnSpPr>
            <a:cxnSpLocks/>
          </p:cNvCxnSpPr>
          <p:nvPr/>
        </p:nvCxnSpPr>
        <p:spPr>
          <a:xfrm>
            <a:off x="15329698" y="4452471"/>
            <a:ext cx="606986" cy="0"/>
          </a:xfrm>
          <a:prstGeom prst="line">
            <a:avLst/>
          </a:prstGeom>
          <a:ln w="793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024D94-8EF2-4D3D-9C13-28366EC471E6}"/>
              </a:ext>
            </a:extLst>
          </p:cNvPr>
          <p:cNvSpPr txBox="1"/>
          <p:nvPr/>
        </p:nvSpPr>
        <p:spPr>
          <a:xfrm>
            <a:off x="14424849" y="4098528"/>
            <a:ext cx="832279" cy="707886"/>
          </a:xfrm>
          <a:prstGeom prst="rect">
            <a:avLst/>
          </a:prstGeom>
          <a:noFill/>
        </p:spPr>
        <p:txBody>
          <a:bodyPr wrap="none" rtlCol="0">
            <a:spAutoFit/>
          </a:bodyPr>
          <a:lstStyle/>
          <a:p>
            <a:r>
              <a:rPr lang="en-US" sz="4000" dirty="0"/>
              <a:t>0,8</a:t>
            </a:r>
          </a:p>
        </p:txBody>
      </p:sp>
    </p:spTree>
    <p:extLst>
      <p:ext uri="{BB962C8B-B14F-4D97-AF65-F5344CB8AC3E}">
        <p14:creationId xmlns:p14="http://schemas.microsoft.com/office/powerpoint/2010/main" val="168002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fade">
                                      <p:cBhvr>
                                        <p:cTn id="10" dur="500"/>
                                        <p:tgtEl>
                                          <p:spTgt spid="2">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model</a:t>
                </a:r>
              </a:p>
              <a:p>
                <a:endParaRPr lang="en-US" dirty="0"/>
              </a:p>
              <a:p>
                <a:r>
                  <a:rPr lang="en-US" dirty="0"/>
                  <a:t>Logistic function:</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sup>
                          </m:sSup>
                        </m:den>
                      </m:f>
                    </m:oMath>
                  </m:oMathPara>
                </a14:m>
                <a:endParaRPr lang="en-US" dirty="0"/>
              </a:p>
              <a:p>
                <a:endParaRPr lang="en-US" dirty="0"/>
              </a:p>
              <a:p>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r>
                        <a:rPr lang="en-US" b="1" i="1" smtClean="0">
                          <a:latin typeface="Cambria Math" panose="02040503050406030204" pitchFamily="18" charset="0"/>
                        </a:rPr>
                        <m:t>𝒁</m:t>
                      </m:r>
                    </m:oMath>
                  </m:oMathPara>
                </a14:m>
                <a:endParaRPr lang="en-US" b="1" dirty="0"/>
              </a:p>
              <a:p>
                <a:endParaRPr lang="en-US" dirty="0"/>
              </a:p>
              <a:p>
                <a:r>
                  <a:rPr lang="en-US" dirty="0"/>
                  <a:t>θ</a:t>
                </a:r>
                <a:r>
                  <a:rPr lang="en-US" baseline="-25000" dirty="0"/>
                  <a:t>0</a:t>
                </a:r>
                <a:r>
                  <a:rPr lang="en-US" dirty="0"/>
                  <a:t>, θ</a:t>
                </a:r>
                <a:r>
                  <a:rPr lang="en-US" baseline="-25000" dirty="0"/>
                  <a:t>1</a:t>
                </a:r>
                <a:r>
                  <a:rPr lang="en-US" dirty="0"/>
                  <a:t>, θ</a:t>
                </a:r>
                <a:r>
                  <a:rPr lang="en-US" baseline="-25000" dirty="0"/>
                  <a:t>2</a:t>
                </a:r>
                <a:r>
                  <a:rPr lang="en-US" dirty="0"/>
                  <a:t> = bias/weight/”slope”</a:t>
                </a:r>
              </a:p>
              <a:p>
                <a:endParaRPr lang="en-US" dirty="0"/>
              </a:p>
              <a:p>
                <a:r>
                  <a:rPr lang="en-US" dirty="0"/>
                  <a:t>E.g., x1 = roundness, x2 = greenness</a:t>
                </a:r>
              </a:p>
              <a:p>
                <a:r>
                  <a:rPr lang="en-US" dirty="0"/>
                  <a:t>	Imagine: Z=3 =&gt; </a:t>
                </a:r>
                <a:r>
                  <a:rPr lang="en-US" dirty="0" err="1"/>
                  <a:t>H</a:t>
                </a:r>
                <a:r>
                  <a:rPr lang="en-US" baseline="-25000" dirty="0" err="1"/>
                  <a:t>θ</a:t>
                </a:r>
                <a:r>
                  <a:rPr lang="en-US" dirty="0"/>
                  <a:t>(x) = 0,95</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7"/>
                <a:stretch>
                  <a:fillRect l="-1103" t="-2395" b="-2724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Logistic regression</a:t>
            </a:r>
          </a:p>
        </p:txBody>
      </p:sp>
      <p:grpSp>
        <p:nvGrpSpPr>
          <p:cNvPr id="5" name="Group 4">
            <a:extLst>
              <a:ext uri="{FF2B5EF4-FFF2-40B4-BE49-F238E27FC236}">
                <a16:creationId xmlns:a16="http://schemas.microsoft.com/office/drawing/2014/main" id="{61468B5C-64BD-44D6-8914-A166690EA43F}"/>
              </a:ext>
            </a:extLst>
          </p:cNvPr>
          <p:cNvGrpSpPr/>
          <p:nvPr/>
        </p:nvGrpSpPr>
        <p:grpSpPr>
          <a:xfrm>
            <a:off x="9399788" y="2364377"/>
            <a:ext cx="8225972" cy="6504162"/>
            <a:chOff x="9399788" y="2364377"/>
            <a:chExt cx="8225972" cy="6504162"/>
          </a:xfrm>
        </p:grpSpPr>
        <p:pic>
          <p:nvPicPr>
            <p:cNvPr id="7170" name="Picture 2" descr="Logistic function - Wikipedia">
              <a:extLst>
                <a:ext uri="{FF2B5EF4-FFF2-40B4-BE49-F238E27FC236}">
                  <a16:creationId xmlns:a16="http://schemas.microsoft.com/office/drawing/2014/main" id="{51942F6F-0DF5-48ED-849A-1800F03B6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9788" y="2984197"/>
              <a:ext cx="8225972" cy="5483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163E69-832B-4771-AC7A-A30E29603A02}"/>
                </a:ext>
              </a:extLst>
            </p:cNvPr>
            <p:cNvSpPr txBox="1"/>
            <p:nvPr/>
          </p:nvSpPr>
          <p:spPr>
            <a:xfrm>
              <a:off x="16917792" y="8222208"/>
              <a:ext cx="389308" cy="646331"/>
            </a:xfrm>
            <a:prstGeom prst="rect">
              <a:avLst/>
            </a:prstGeom>
            <a:noFill/>
          </p:spPr>
          <p:txBody>
            <a:bodyPr wrap="square" rtlCol="0">
              <a:spAutoFit/>
            </a:bodyPr>
            <a:lstStyle/>
            <a:p>
              <a:r>
                <a:rPr lang="en-US" sz="3600" b="1" dirty="0"/>
                <a:t>Z</a:t>
              </a:r>
            </a:p>
          </p:txBody>
        </p:sp>
        <p:sp>
          <p:nvSpPr>
            <p:cNvPr id="11" name="TextBox 10">
              <a:extLst>
                <a:ext uri="{FF2B5EF4-FFF2-40B4-BE49-F238E27FC236}">
                  <a16:creationId xmlns:a16="http://schemas.microsoft.com/office/drawing/2014/main" id="{92452E1E-8E79-4842-952A-FFD446222A6C}"/>
                </a:ext>
              </a:extLst>
            </p:cNvPr>
            <p:cNvSpPr txBox="1"/>
            <p:nvPr/>
          </p:nvSpPr>
          <p:spPr>
            <a:xfrm>
              <a:off x="12923135" y="2364377"/>
              <a:ext cx="1179278" cy="646331"/>
            </a:xfrm>
            <a:prstGeom prst="rect">
              <a:avLst/>
            </a:prstGeom>
            <a:noFill/>
          </p:spPr>
          <p:txBody>
            <a:bodyPr wrap="square" rtlCol="0">
              <a:spAutoFit/>
            </a:bodyPr>
            <a:lstStyle/>
            <a:p>
              <a:r>
                <a:rPr lang="en-US" sz="3600" b="1" dirty="0" err="1"/>
                <a:t>H</a:t>
              </a:r>
              <a:r>
                <a:rPr lang="en-US" sz="3600" b="1" baseline="-25000" dirty="0" err="1"/>
                <a:t>θ</a:t>
              </a:r>
              <a:r>
                <a:rPr lang="en-US" sz="3600" b="1" dirty="0"/>
                <a:t>(x)</a:t>
              </a:r>
            </a:p>
          </p:txBody>
        </p:sp>
      </p:grpSp>
      <p:sp>
        <p:nvSpPr>
          <p:cNvPr id="7" name="Oval 6">
            <a:extLst>
              <a:ext uri="{FF2B5EF4-FFF2-40B4-BE49-F238E27FC236}">
                <a16:creationId xmlns:a16="http://schemas.microsoft.com/office/drawing/2014/main" id="{1A569117-395E-49E4-8CEE-72D005045F4F}"/>
              </a:ext>
            </a:extLst>
          </p:cNvPr>
          <p:cNvSpPr/>
          <p:nvPr/>
        </p:nvSpPr>
        <p:spPr>
          <a:xfrm>
            <a:off x="15212291" y="7585792"/>
            <a:ext cx="216131"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E559AA2-F56E-4019-BE9E-313D102E8D9A}"/>
              </a:ext>
            </a:extLst>
          </p:cNvPr>
          <p:cNvCxnSpPr>
            <a:cxnSpLocks/>
            <a:stCxn id="7" idx="0"/>
          </p:cNvCxnSpPr>
          <p:nvPr/>
        </p:nvCxnSpPr>
        <p:spPr>
          <a:xfrm flipH="1" flipV="1">
            <a:off x="15320356" y="3505200"/>
            <a:ext cx="1" cy="408059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FE7377-9470-479B-BB70-C94078DF9A70}"/>
              </a:ext>
            </a:extLst>
          </p:cNvPr>
          <p:cNvCxnSpPr>
            <a:cxnSpLocks/>
          </p:cNvCxnSpPr>
          <p:nvPr/>
        </p:nvCxnSpPr>
        <p:spPr>
          <a:xfrm>
            <a:off x="13512774" y="3505200"/>
            <a:ext cx="1821436"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30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9" end="9"/>
                                            </p:txEl>
                                          </p:spTgt>
                                        </p:tgtEl>
                                        <p:attrNameLst>
                                          <p:attrName>style.visibility</p:attrName>
                                        </p:attrNameLst>
                                      </p:cBhvr>
                                      <p:to>
                                        <p:strVal val="visible"/>
                                      </p:to>
                                    </p:set>
                                    <p:animEffect transition="in" filter="fade">
                                      <p:cBhvr>
                                        <p:cTn id="12" dur="500"/>
                                        <p:tgtEl>
                                          <p:spTgt spid="2">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animEffect transition="in" filter="fade">
                                      <p:cBhvr>
                                        <p:cTn id="17" dur="500"/>
                                        <p:tgtEl>
                                          <p:spTgt spid="2">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model</a:t>
                </a:r>
              </a:p>
              <a:p>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sup>
                          </m:sSup>
                        </m:den>
                      </m:f>
                    </m:oMath>
                  </m:oMathPara>
                </a14:m>
                <a:endParaRPr lang="en-US" dirty="0"/>
              </a:p>
              <a:p>
                <a:endParaRPr lang="en-US" dirty="0"/>
              </a:p>
              <a:p>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1" i="1" smtClean="0">
                          <a:latin typeface="Cambria Math" panose="02040503050406030204" pitchFamily="18" charset="0"/>
                        </a:rPr>
                        <m:t>𝒁</m:t>
                      </m:r>
                    </m:oMath>
                  </m:oMathPara>
                </a14:m>
                <a:endParaRPr lang="en-US" b="1" dirty="0"/>
              </a:p>
              <a:p>
                <a:endParaRPr lang="en-US" b="1" dirty="0"/>
              </a:p>
              <a:p>
                <a:r>
                  <a:rPr lang="en-US" dirty="0"/>
                  <a:t>y = 1 if </a:t>
                </a:r>
                <a:r>
                  <a:rPr lang="en-US" dirty="0" err="1"/>
                  <a:t>h</a:t>
                </a:r>
                <a:r>
                  <a:rPr lang="en-US" baseline="-25000" dirty="0" err="1"/>
                  <a:t>θ</a:t>
                </a:r>
                <a:r>
                  <a:rPr lang="en-US" dirty="0"/>
                  <a:t>(x) &gt;= 0,5  =&gt; Z &gt;= 0</a:t>
                </a:r>
              </a:p>
              <a:p>
                <a:r>
                  <a:rPr lang="en-US" dirty="0"/>
                  <a:t>y = 0 if </a:t>
                </a:r>
                <a:r>
                  <a:rPr lang="en-US" dirty="0" err="1"/>
                  <a:t>h</a:t>
                </a:r>
                <a:r>
                  <a:rPr lang="en-US" baseline="-25000" dirty="0" err="1"/>
                  <a:t>θ</a:t>
                </a:r>
                <a:r>
                  <a:rPr lang="en-US" dirty="0"/>
                  <a:t>(x) &lt; 0,5  =&gt; Z &lt; 0</a:t>
                </a:r>
              </a:p>
              <a:p>
                <a:endParaRPr lang="en-US" dirty="0"/>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5"/>
                <a:stretch>
                  <a:fillRect l="-1103" t="-239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Logistic regression</a:t>
            </a:r>
          </a:p>
        </p:txBody>
      </p:sp>
      <p:grpSp>
        <p:nvGrpSpPr>
          <p:cNvPr id="5" name="Group 4">
            <a:extLst>
              <a:ext uri="{FF2B5EF4-FFF2-40B4-BE49-F238E27FC236}">
                <a16:creationId xmlns:a16="http://schemas.microsoft.com/office/drawing/2014/main" id="{61468B5C-64BD-44D6-8914-A166690EA43F}"/>
              </a:ext>
            </a:extLst>
          </p:cNvPr>
          <p:cNvGrpSpPr/>
          <p:nvPr/>
        </p:nvGrpSpPr>
        <p:grpSpPr>
          <a:xfrm>
            <a:off x="9399788" y="2364377"/>
            <a:ext cx="8225972" cy="6504162"/>
            <a:chOff x="9399788" y="2364377"/>
            <a:chExt cx="8225972" cy="6504162"/>
          </a:xfrm>
        </p:grpSpPr>
        <p:pic>
          <p:nvPicPr>
            <p:cNvPr id="7170" name="Picture 2" descr="Logistic function - Wikipedia">
              <a:extLst>
                <a:ext uri="{FF2B5EF4-FFF2-40B4-BE49-F238E27FC236}">
                  <a16:creationId xmlns:a16="http://schemas.microsoft.com/office/drawing/2014/main" id="{51942F6F-0DF5-48ED-849A-1800F03B6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9788" y="2984197"/>
              <a:ext cx="8225972" cy="54839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163E69-832B-4771-AC7A-A30E29603A02}"/>
                </a:ext>
              </a:extLst>
            </p:cNvPr>
            <p:cNvSpPr txBox="1"/>
            <p:nvPr/>
          </p:nvSpPr>
          <p:spPr>
            <a:xfrm>
              <a:off x="16917792" y="8222208"/>
              <a:ext cx="389308" cy="646331"/>
            </a:xfrm>
            <a:prstGeom prst="rect">
              <a:avLst/>
            </a:prstGeom>
            <a:noFill/>
          </p:spPr>
          <p:txBody>
            <a:bodyPr wrap="square" rtlCol="0">
              <a:spAutoFit/>
            </a:bodyPr>
            <a:lstStyle/>
            <a:p>
              <a:r>
                <a:rPr lang="en-US" sz="3600" b="1" dirty="0"/>
                <a:t>Z</a:t>
              </a:r>
            </a:p>
          </p:txBody>
        </p:sp>
        <p:sp>
          <p:nvSpPr>
            <p:cNvPr id="11" name="TextBox 10">
              <a:extLst>
                <a:ext uri="{FF2B5EF4-FFF2-40B4-BE49-F238E27FC236}">
                  <a16:creationId xmlns:a16="http://schemas.microsoft.com/office/drawing/2014/main" id="{92452E1E-8E79-4842-952A-FFD446222A6C}"/>
                </a:ext>
              </a:extLst>
            </p:cNvPr>
            <p:cNvSpPr txBox="1"/>
            <p:nvPr/>
          </p:nvSpPr>
          <p:spPr>
            <a:xfrm>
              <a:off x="12923135" y="2364377"/>
              <a:ext cx="1179278" cy="646331"/>
            </a:xfrm>
            <a:prstGeom prst="rect">
              <a:avLst/>
            </a:prstGeom>
            <a:noFill/>
          </p:spPr>
          <p:txBody>
            <a:bodyPr wrap="square" rtlCol="0">
              <a:spAutoFit/>
            </a:bodyPr>
            <a:lstStyle/>
            <a:p>
              <a:r>
                <a:rPr lang="en-US" sz="3600" b="1" dirty="0" err="1"/>
                <a:t>H</a:t>
              </a:r>
              <a:r>
                <a:rPr lang="en-US" sz="3600" b="1" baseline="-25000" dirty="0" err="1"/>
                <a:t>θ</a:t>
              </a:r>
              <a:r>
                <a:rPr lang="en-US" sz="3600" b="1" dirty="0"/>
                <a:t>(x)</a:t>
              </a:r>
            </a:p>
          </p:txBody>
        </p:sp>
      </p:grpSp>
    </p:spTree>
    <p:extLst>
      <p:ext uri="{BB962C8B-B14F-4D97-AF65-F5344CB8AC3E}">
        <p14:creationId xmlns:p14="http://schemas.microsoft.com/office/powerpoint/2010/main" val="134962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model – example apples</a:t>
                </a:r>
              </a:p>
              <a:p>
                <a:r>
                  <a:rPr lang="en-US" dirty="0"/>
                  <a:t>The function of the model is: </a:t>
                </a:r>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𝑍</m:t>
                            </m:r>
                          </m:sup>
                        </m:sSup>
                      </m:den>
                    </m:f>
                  </m:oMath>
                </a14:m>
                <a:r>
                  <a:rPr lang="en-US" dirty="0"/>
                  <a:t>          with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𝑟𝑜𝑢𝑛𝑑𝑛𝑒𝑠𝑠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𝑔𝑟𝑒𝑒𝑛𝑛𝑒𝑠𝑠</m:t>
                    </m:r>
                    <m:r>
                      <a:rPr lang="en-US" b="0" i="1" smtClean="0">
                        <a:latin typeface="Cambria Math" panose="02040503050406030204" pitchFamily="18" charset="0"/>
                      </a:rPr>
                      <m:t> </m:t>
                    </m:r>
                  </m:oMath>
                </a14:m>
                <a:endParaRPr lang="en-US" dirty="0"/>
              </a:p>
              <a:p>
                <a:endParaRPr lang="en-US" dirty="0"/>
              </a:p>
              <a:p>
                <a:r>
                  <a:rPr lang="en-US"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=−40,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=4</m:t>
                    </m:r>
                  </m:oMath>
                </a14:m>
                <a:endParaRPr lang="en-US" dirty="0"/>
              </a:p>
              <a:p>
                <a:pPr marL="571500" indent="-571500">
                  <a:buFont typeface="Symbol" panose="05050102010706020507" pitchFamily="18" charset="2"/>
                  <a:buChar char="Þ"/>
                </a:pPr>
                <a:r>
                  <a:rPr lang="en-US" dirty="0"/>
                  <a:t>y=1 (is apple)    if -40 + 4*roundness + 4*greenness &gt;= 0</a:t>
                </a:r>
              </a:p>
              <a:p>
                <a:pPr marL="571500" indent="-571500">
                  <a:buFont typeface="Symbol" panose="05050102010706020507" pitchFamily="18" charset="2"/>
                  <a:buChar char="Þ"/>
                </a:pPr>
                <a:r>
                  <a:rPr lang="en-US" dirty="0"/>
                  <a:t>y=0 (not apple) if -40 + 4*roundness + 4*greenness &lt; 0</a:t>
                </a:r>
              </a:p>
              <a:p>
                <a:pPr marL="571500" indent="-571500">
                  <a:buFont typeface="Symbol" panose="05050102010706020507" pitchFamily="18" charset="2"/>
                  <a:buChar char="Þ"/>
                </a:pPr>
                <a:endParaRPr lang="en-US" dirty="0"/>
              </a:p>
              <a:p>
                <a:r>
                  <a:rPr lang="en-US" dirty="0"/>
                  <a:t>Given: roundness = 8, greenness = 6</a:t>
                </a:r>
              </a:p>
              <a:p>
                <a14:m>
                  <m:oMath xmlns:m="http://schemas.openxmlformats.org/officeDocument/2006/math">
                    <m:r>
                      <a:rPr lang="en-US" i="1" dirty="0" smtClean="0">
                        <a:latin typeface="Cambria Math" panose="02040503050406030204" pitchFamily="18" charset="0"/>
                      </a:rPr>
                      <m:t>−40 + 4∗8 + 4∗6 = 16 </m:t>
                    </m:r>
                  </m:oMath>
                </a14:m>
                <a:r>
                  <a:rPr lang="en-US" dirty="0"/>
                  <a:t>=&gt; apple</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−16</m:t>
                              </m:r>
                            </m:sup>
                          </m:sSup>
                        </m:den>
                      </m:f>
                      <m:r>
                        <a:rPr lang="en-US" b="0" i="1" smtClean="0">
                          <a:latin typeface="Cambria Math" panose="02040503050406030204" pitchFamily="18" charset="0"/>
                        </a:rPr>
                        <m:t>=0,999999887</m:t>
                      </m:r>
                    </m:oMath>
                  </m:oMathPara>
                </a14:m>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1140" t="-2395" b="-2884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Logistic regression</a:t>
            </a:r>
          </a:p>
        </p:txBody>
      </p:sp>
    </p:spTree>
    <p:extLst>
      <p:ext uri="{BB962C8B-B14F-4D97-AF65-F5344CB8AC3E}">
        <p14:creationId xmlns:p14="http://schemas.microsoft.com/office/powerpoint/2010/main" val="1166255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model – example apples</a:t>
                </a:r>
              </a:p>
              <a:p>
                <a:endParaRPr lang="en-US" dirty="0"/>
              </a:p>
              <a:p>
                <a:r>
                  <a:rPr lang="en-US" dirty="0"/>
                  <a:t>Given: roundness = 5, greenness = 4.5</a:t>
                </a:r>
              </a:p>
              <a:p>
                <a14:m>
                  <m:oMath xmlns:m="http://schemas.openxmlformats.org/officeDocument/2006/math">
                    <m:r>
                      <a:rPr lang="en-US" i="1" dirty="0" smtClean="0">
                        <a:latin typeface="Cambria Math" panose="02040503050406030204" pitchFamily="18" charset="0"/>
                      </a:rPr>
                      <m:t>−40 + 4∗</m:t>
                    </m:r>
                    <m:r>
                      <a:rPr lang="en-US" b="0" i="1" dirty="0" smtClean="0">
                        <a:latin typeface="Cambria Math" panose="02040503050406030204" pitchFamily="18" charset="0"/>
                      </a:rPr>
                      <m:t>5</m:t>
                    </m:r>
                    <m:r>
                      <a:rPr lang="en-US" i="1" dirty="0" smtClean="0">
                        <a:latin typeface="Cambria Math" panose="02040503050406030204" pitchFamily="18" charset="0"/>
                      </a:rPr>
                      <m:t> + 4∗</m:t>
                    </m:r>
                    <m:r>
                      <a:rPr lang="en-US" b="0" i="1" dirty="0" smtClean="0">
                        <a:latin typeface="Cambria Math" panose="02040503050406030204" pitchFamily="18" charset="0"/>
                      </a:rPr>
                      <m:t>4,5</m:t>
                    </m:r>
                    <m:r>
                      <a:rPr lang="en-US" i="1" dirty="0" smtClean="0">
                        <a:latin typeface="Cambria Math" panose="02040503050406030204" pitchFamily="18" charset="0"/>
                      </a:rPr>
                      <m:t> =</m:t>
                    </m:r>
                    <m:r>
                      <a:rPr lang="en-US" b="0" i="1" dirty="0" smtClean="0">
                        <a:latin typeface="Cambria Math" panose="02040503050406030204" pitchFamily="18" charset="0"/>
                      </a:rPr>
                      <m:t>−2</m:t>
                    </m:r>
                    <m:r>
                      <a:rPr lang="en-US" i="1" dirty="0" smtClean="0">
                        <a:latin typeface="Cambria Math" panose="02040503050406030204" pitchFamily="18" charset="0"/>
                      </a:rPr>
                      <m:t> </m:t>
                    </m:r>
                  </m:oMath>
                </a14:m>
                <a:r>
                  <a:rPr lang="en-US" dirty="0"/>
                  <a:t>=&gt; not apple</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den>
                      </m:f>
                      <m:r>
                        <a:rPr lang="en-US" b="0" i="1" smtClean="0">
                          <a:latin typeface="Cambria Math" panose="02040503050406030204" pitchFamily="18" charset="0"/>
                        </a:rPr>
                        <m:t>=0,12</m:t>
                      </m:r>
                    </m:oMath>
                  </m:oMathPara>
                </a14:m>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4"/>
                <a:stretch>
                  <a:fillRect l="-1103" t="-239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Logistic regression</a:t>
            </a:r>
          </a:p>
        </p:txBody>
      </p:sp>
    </p:spTree>
    <p:extLst>
      <p:ext uri="{BB962C8B-B14F-4D97-AF65-F5344CB8AC3E}">
        <p14:creationId xmlns:p14="http://schemas.microsoft.com/office/powerpoint/2010/main" val="382551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model – graphical interpretation</a:t>
            </a:r>
          </a:p>
          <a:p>
            <a:endParaRPr lang="en-US"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Logistic regression</a:t>
            </a:r>
          </a:p>
        </p:txBody>
      </p:sp>
      <p:pic>
        <p:nvPicPr>
          <p:cNvPr id="8194" name="Picture 2">
            <a:extLst>
              <a:ext uri="{FF2B5EF4-FFF2-40B4-BE49-F238E27FC236}">
                <a16:creationId xmlns:a16="http://schemas.microsoft.com/office/drawing/2014/main" id="{EF3B9854-A6B6-47F9-9B76-DE16AB374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903" y="3755939"/>
            <a:ext cx="8892194" cy="62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60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dirty="0"/>
              <a:t>Non-linear datasets</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17</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a:t>
            </a:r>
          </a:p>
        </p:txBody>
      </p:sp>
      <p:pic>
        <p:nvPicPr>
          <p:cNvPr id="1030" name="Picture 6">
            <a:extLst>
              <a:ext uri="{FF2B5EF4-FFF2-40B4-BE49-F238E27FC236}">
                <a16:creationId xmlns:a16="http://schemas.microsoft.com/office/drawing/2014/main" id="{578E16B4-2307-4440-BE4C-365A46113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240" y="2380561"/>
            <a:ext cx="10565520" cy="72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06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dirty="0"/>
              <a:t>Non-linear datasets</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18</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a:t>
            </a:r>
          </a:p>
        </p:txBody>
      </p:sp>
      <p:pic>
        <p:nvPicPr>
          <p:cNvPr id="2050" name="Picture 2">
            <a:extLst>
              <a:ext uri="{FF2B5EF4-FFF2-40B4-BE49-F238E27FC236}">
                <a16:creationId xmlns:a16="http://schemas.microsoft.com/office/drawing/2014/main" id="{BA9F6E25-9A87-46FD-9B5B-0D35358C0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241" y="2380561"/>
            <a:ext cx="10565518" cy="72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8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dirty="0"/>
                  <a:t>Non-linear datasets</a:t>
                </a:r>
              </a:p>
              <a:p>
                <a:pPr marL="571500" indent="-571500">
                  <a:buFont typeface="Symbol" panose="05050102010706020507" pitchFamily="18" charset="2"/>
                  <a:buChar char="Þ"/>
                </a:pPr>
                <a:r>
                  <a:rPr lang="en-US" dirty="0"/>
                  <a:t>Extra features (feature expansion)</a:t>
                </a:r>
              </a:p>
              <a:p>
                <a:pPr marL="571500" indent="-571500">
                  <a:buFont typeface="Symbol" panose="05050102010706020507" pitchFamily="18" charset="2"/>
                  <a:buChar char="Þ"/>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40"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19</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a:t>
            </a:r>
          </a:p>
        </p:txBody>
      </p:sp>
      <p:pic>
        <p:nvPicPr>
          <p:cNvPr id="3074" name="Picture 2">
            <a:extLst>
              <a:ext uri="{FF2B5EF4-FFF2-40B4-BE49-F238E27FC236}">
                <a16:creationId xmlns:a16="http://schemas.microsoft.com/office/drawing/2014/main" id="{7E7B8AA1-4B5A-42B2-B327-2B5E6C550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8504" y="4218038"/>
            <a:ext cx="8270991" cy="563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97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Machine Learning</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solidFill>
                  <a:srgbClr val="FFFFFF"/>
                </a:solidFill>
              </a:rPr>
              <a:t>Logistic regression</a:t>
            </a: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dirty="0"/>
                  <a:t>The cost function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=1</m:t>
                              </m:r>
                            </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=0</m:t>
                              </m:r>
                            </m:e>
                          </m:eqArr>
                        </m:e>
                      </m:d>
                    </m:oMath>
                  </m:oMathPara>
                </a14:m>
                <a:endParaRPr lang="en-US" dirty="0"/>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20</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a:t>
            </a:r>
          </a:p>
        </p:txBody>
      </p:sp>
      <p:pic>
        <p:nvPicPr>
          <p:cNvPr id="4098" name="Picture 2">
            <a:extLst>
              <a:ext uri="{FF2B5EF4-FFF2-40B4-BE49-F238E27FC236}">
                <a16:creationId xmlns:a16="http://schemas.microsoft.com/office/drawing/2014/main" id="{2BD8A18D-B971-4C6F-9D23-0E75DD11C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96" y="3978360"/>
            <a:ext cx="7390182" cy="5839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72E763-8A2F-4714-B0F6-653F95206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6442" y="4349569"/>
            <a:ext cx="7325685" cy="556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6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dirty="0"/>
                  <a:t>The cost function – compressed into one function</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𝑖</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e>
                                      </m:d>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𝑖</m:t>
                                      </m:r>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e>
                                      </m:d>
                                    </m:e>
                                  </m:d>
                                </m:e>
                              </m:func>
                            </m:e>
                          </m:nary>
                        </m:e>
                      </m:d>
                    </m:oMath>
                  </m:oMathPara>
                </a14:m>
                <a:endParaRPr lang="en-US" dirty="0"/>
              </a:p>
              <a:p>
                <a:endParaRPr lang="en-US" dirty="0"/>
              </a:p>
              <a:p>
                <a:r>
                  <a:rPr lang="en-US" dirty="0"/>
                  <a:t>If y = 1</a:t>
                </a:r>
              </a:p>
              <a:p>
                <a:endParaRPr lang="en-US" dirty="0"/>
              </a:p>
              <a:p>
                <a:r>
                  <a:rPr lang="en-US" dirty="0"/>
                  <a:t>=&gt; Minimize cost function through gradient descent.</a:t>
                </a:r>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21</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a:t>
            </a:r>
          </a:p>
        </p:txBody>
      </p:sp>
      <p:sp>
        <p:nvSpPr>
          <p:cNvPr id="5" name="Right Brace 4">
            <a:extLst>
              <a:ext uri="{FF2B5EF4-FFF2-40B4-BE49-F238E27FC236}">
                <a16:creationId xmlns:a16="http://schemas.microsoft.com/office/drawing/2014/main" id="{E6429F7E-640A-4947-A493-77E36082F4EA}"/>
              </a:ext>
            </a:extLst>
          </p:cNvPr>
          <p:cNvSpPr/>
          <p:nvPr/>
        </p:nvSpPr>
        <p:spPr>
          <a:xfrm rot="5400000">
            <a:off x="6990129" y="3983885"/>
            <a:ext cx="154354" cy="445683"/>
          </a:xfrm>
          <a:prstGeom prst="rightBrace">
            <a:avLst/>
          </a:prstGeom>
          <a:ln w="28575">
            <a:solidFill>
              <a:srgbClr val="44C8F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5783A9-7C97-434F-8FDE-65ED92A14053}"/>
              </a:ext>
            </a:extLst>
          </p:cNvPr>
          <p:cNvSpPr/>
          <p:nvPr/>
        </p:nvSpPr>
        <p:spPr>
          <a:xfrm rot="5400000">
            <a:off x="10861749" y="3446344"/>
            <a:ext cx="154286" cy="1520834"/>
          </a:xfrm>
          <a:prstGeom prst="rightBrace">
            <a:avLst/>
          </a:prstGeom>
          <a:ln w="28575">
            <a:solidFill>
              <a:srgbClr val="44C8F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AEA2356-7212-419D-9912-3FBDD97AFE02}"/>
              </a:ext>
            </a:extLst>
          </p:cNvPr>
          <p:cNvSpPr txBox="1"/>
          <p:nvPr/>
        </p:nvSpPr>
        <p:spPr>
          <a:xfrm>
            <a:off x="6883602" y="4347503"/>
            <a:ext cx="3674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5C66735B-C0DE-4117-99D2-CF26FFAB39E7}"/>
              </a:ext>
            </a:extLst>
          </p:cNvPr>
          <p:cNvSpPr txBox="1"/>
          <p:nvPr/>
        </p:nvSpPr>
        <p:spPr>
          <a:xfrm>
            <a:off x="10345620" y="4347503"/>
            <a:ext cx="1186543" cy="523220"/>
          </a:xfrm>
          <a:prstGeom prst="rect">
            <a:avLst/>
          </a:prstGeom>
          <a:noFill/>
        </p:spPr>
        <p:txBody>
          <a:bodyPr wrap="none" rtlCol="0">
            <a:spAutoFit/>
          </a:bodyPr>
          <a:lstStyle/>
          <a:p>
            <a:r>
              <a:rPr lang="en-US" sz="2800" dirty="0"/>
              <a:t>1-1 = 0</a:t>
            </a:r>
          </a:p>
        </p:txBody>
      </p:sp>
      <p:cxnSp>
        <p:nvCxnSpPr>
          <p:cNvPr id="9" name="Straight Connector 8">
            <a:extLst>
              <a:ext uri="{FF2B5EF4-FFF2-40B4-BE49-F238E27FC236}">
                <a16:creationId xmlns:a16="http://schemas.microsoft.com/office/drawing/2014/main" id="{E7BD43B0-7814-435F-ABC4-14C2885A391B}"/>
              </a:ext>
            </a:extLst>
          </p:cNvPr>
          <p:cNvCxnSpPr/>
          <p:nvPr/>
        </p:nvCxnSpPr>
        <p:spPr>
          <a:xfrm>
            <a:off x="11761301" y="3719593"/>
            <a:ext cx="310157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32E2AB1-E8F9-4F82-B844-30D06CD110B2}"/>
              </a:ext>
            </a:extLst>
          </p:cNvPr>
          <p:cNvSpPr/>
          <p:nvPr/>
        </p:nvSpPr>
        <p:spPr>
          <a:xfrm>
            <a:off x="7251010" y="3239146"/>
            <a:ext cx="2373437" cy="890403"/>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07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p:bldP spid="10"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Preprocessing</a:t>
            </a:r>
            <a:endParaRPr lang="en-US" dirty="0"/>
          </a:p>
          <a:p>
            <a:r>
              <a:rPr lang="en-US" dirty="0"/>
              <a:t>Similar to linear regression</a:t>
            </a:r>
          </a:p>
          <a:p>
            <a:pPr marL="571500" indent="-571500">
              <a:buFont typeface="Arial" panose="020B0604020202020204" pitchFamily="34" charset="0"/>
              <a:buChar char="•"/>
            </a:pPr>
            <a:r>
              <a:rPr lang="en-US" dirty="0"/>
              <a:t>Import the data</a:t>
            </a:r>
          </a:p>
          <a:p>
            <a:pPr marL="571500" indent="-571500">
              <a:buFont typeface="Arial" panose="020B0604020202020204" pitchFamily="34" charset="0"/>
              <a:buChar char="•"/>
            </a:pPr>
            <a:r>
              <a:rPr lang="en-US" dirty="0"/>
              <a:t>Check for inconsistencies</a:t>
            </a:r>
          </a:p>
          <a:p>
            <a:pPr marL="571500" indent="-571500">
              <a:buFont typeface="Arial" panose="020B0604020202020204" pitchFamily="34" charset="0"/>
              <a:buChar char="•"/>
            </a:pPr>
            <a:r>
              <a:rPr lang="en-US" dirty="0"/>
              <a:t>Check outliers</a:t>
            </a:r>
          </a:p>
          <a:p>
            <a:pPr marL="571500" indent="-571500">
              <a:buFont typeface="Arial" panose="020B0604020202020204" pitchFamily="34" charset="0"/>
              <a:buChar char="•"/>
            </a:pPr>
            <a:r>
              <a:rPr lang="en-US" dirty="0"/>
              <a:t>Plot the data</a:t>
            </a:r>
          </a:p>
          <a:p>
            <a:pPr marL="571500" indent="-571500">
              <a:buFont typeface="Arial" panose="020B0604020202020204" pitchFamily="34" charset="0"/>
              <a:buChar char="•"/>
            </a:pPr>
            <a:r>
              <a:rPr lang="en-US" dirty="0"/>
              <a:t>Split in features and targets</a:t>
            </a:r>
          </a:p>
          <a:p>
            <a:pPr marL="571500" indent="-571500">
              <a:buFont typeface="Arial" panose="020B0604020202020204" pitchFamily="34" charset="0"/>
              <a:buChar char="•"/>
            </a:pPr>
            <a:r>
              <a:rPr lang="en-US" dirty="0"/>
              <a:t>Divide into train and test set</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22</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spTree>
    <p:extLst>
      <p:ext uri="{BB962C8B-B14F-4D97-AF65-F5344CB8AC3E}">
        <p14:creationId xmlns:p14="http://schemas.microsoft.com/office/powerpoint/2010/main" val="1883463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Import the data</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23</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sp>
        <p:nvSpPr>
          <p:cNvPr id="8" name="TextBox 7">
            <a:extLst>
              <a:ext uri="{FF2B5EF4-FFF2-40B4-BE49-F238E27FC236}">
                <a16:creationId xmlns:a16="http://schemas.microsoft.com/office/drawing/2014/main" id="{4A015727-12C5-4C12-9274-56ED96DB33CB}"/>
              </a:ext>
            </a:extLst>
          </p:cNvPr>
          <p:cNvSpPr txBox="1"/>
          <p:nvPr/>
        </p:nvSpPr>
        <p:spPr>
          <a:xfrm>
            <a:off x="1565327" y="2763548"/>
            <a:ext cx="14118957" cy="6494085"/>
          </a:xfrm>
          <a:prstGeom prst="rect">
            <a:avLst/>
          </a:prstGeom>
          <a:noFill/>
        </p:spPr>
        <p:txBody>
          <a:bodyPr wrap="square">
            <a:spAutoFit/>
          </a:bodyPr>
          <a:lstStyle/>
          <a:p>
            <a:r>
              <a:rPr lang="en-US" sz="3200" dirty="0">
                <a:solidFill>
                  <a:srgbClr val="008000"/>
                </a:solidFill>
                <a:highlight>
                  <a:srgbClr val="FFFFFF"/>
                </a:highlight>
                <a:latin typeface="Consolas" panose="020B0609020204030204" pitchFamily="49" charset="0"/>
              </a:rPr>
              <a:t># Import the data</a:t>
            </a:r>
            <a:endParaRPr lang="en-US" sz="3200" dirty="0">
              <a:solidFill>
                <a:srgbClr val="000000"/>
              </a:solidFill>
              <a:highlight>
                <a:srgbClr val="FFFFFF"/>
              </a:highlight>
              <a:latin typeface="Consolas" panose="020B0609020204030204" pitchFamily="49" charset="0"/>
            </a:endParaRPr>
          </a:p>
          <a:p>
            <a:r>
              <a:rPr lang="en-US" sz="3200" dirty="0">
                <a:solidFill>
                  <a:srgbClr val="000000"/>
                </a:solidFill>
                <a:highlight>
                  <a:srgbClr val="FFFFFF"/>
                </a:highlight>
                <a:latin typeface="Consolas" panose="020B0609020204030204" pitchFamily="49" charset="0"/>
              </a:rPr>
              <a:t>data</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pd</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read_csv</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"data/apples.csv"</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8000"/>
                </a:solidFill>
                <a:highlight>
                  <a:srgbClr val="FFFFFF"/>
                </a:highlight>
                <a:latin typeface="Consolas" panose="020B0609020204030204" pitchFamily="49" charset="0"/>
              </a:rPr>
              <a:t># Split into features and targets</a:t>
            </a:r>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features</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data</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drop</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a:t>
            </a:r>
            <a:r>
              <a:rPr lang="en-US" sz="3200" b="0" dirty="0" err="1">
                <a:solidFill>
                  <a:srgbClr val="808080"/>
                </a:solidFill>
                <a:highlight>
                  <a:srgbClr val="FFFFFF"/>
                </a:highlight>
                <a:latin typeface="Consolas" panose="020B0609020204030204" pitchFamily="49" charset="0"/>
              </a:rPr>
              <a:t>apple'</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axis</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1</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targets</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data</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'apple'</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8000"/>
                </a:solidFill>
                <a:highlight>
                  <a:srgbClr val="FFFFFF"/>
                </a:highlight>
                <a:latin typeface="Consolas" panose="020B0609020204030204" pitchFamily="49" charset="0"/>
              </a:rPr>
              <a:t># Plot the data</a:t>
            </a:r>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fig</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ax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plt</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subplots</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data</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plot</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x</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'roundness’</a:t>
            </a:r>
            <a:r>
              <a:rPr lang="en-US" sz="3200" b="1" dirty="0">
                <a:solidFill>
                  <a:srgbClr val="000080"/>
                </a:solidFill>
                <a:highlight>
                  <a:srgbClr val="FFFFFF"/>
                </a:highlight>
                <a:latin typeface="Consolas" panose="020B0609020204030204" pitchFamily="49" charset="0"/>
              </a:rPr>
              <a:t>,</a:t>
            </a:r>
          </a:p>
          <a:p>
            <a:r>
              <a:rPr lang="en-US" sz="3200" b="1" dirty="0">
                <a:solidFill>
                  <a:srgbClr val="000080"/>
                </a:solidFill>
                <a:highlight>
                  <a:srgbClr val="FFFFFF"/>
                </a:highlight>
                <a:latin typeface="Consolas" panose="020B0609020204030204" pitchFamily="49" charset="0"/>
              </a:rPr>
              <a:t>				  </a:t>
            </a:r>
            <a:r>
              <a:rPr lang="en-US" sz="3200" b="0" dirty="0">
                <a:solidFill>
                  <a:srgbClr val="000000"/>
                </a:solidFill>
                <a:highlight>
                  <a:srgbClr val="FFFFFF"/>
                </a:highlight>
                <a:latin typeface="Consolas" panose="020B0609020204030204" pitchFamily="49" charset="0"/>
              </a:rPr>
              <a:t>y</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'greenness’</a:t>
            </a:r>
            <a:r>
              <a:rPr lang="en-US" sz="3200" b="1" dirty="0">
                <a:solidFill>
                  <a:srgbClr val="000080"/>
                </a:solidFill>
                <a:highlight>
                  <a:srgbClr val="FFFFFF"/>
                </a:highlight>
                <a:latin typeface="Consolas" panose="020B0609020204030204" pitchFamily="49" charset="0"/>
              </a:rPr>
              <a:t>,</a:t>
            </a:r>
          </a:p>
          <a:p>
            <a:r>
              <a:rPr lang="en-US" sz="3200" b="1" dirty="0">
                <a:solidFill>
                  <a:srgbClr val="000080"/>
                </a:solidFill>
                <a:highlight>
                  <a:srgbClr val="FFFFFF"/>
                </a:highlight>
                <a:latin typeface="Consolas" panose="020B0609020204030204" pitchFamily="49" charset="0"/>
              </a:rPr>
              <a:t>				  </a:t>
            </a:r>
            <a:r>
              <a:rPr lang="en-US" sz="3200" b="0" dirty="0">
                <a:solidFill>
                  <a:srgbClr val="000000"/>
                </a:solidFill>
                <a:highlight>
                  <a:srgbClr val="FFFFFF"/>
                </a:highlight>
                <a:latin typeface="Consolas" panose="020B0609020204030204" pitchFamily="49" charset="0"/>
              </a:rPr>
              <a:t>c</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'apple’</a:t>
            </a:r>
            <a:r>
              <a:rPr lang="en-US" sz="3200" b="1" dirty="0">
                <a:solidFill>
                  <a:srgbClr val="000080"/>
                </a:solidFill>
                <a:highlight>
                  <a:srgbClr val="FFFFFF"/>
                </a:highlight>
                <a:latin typeface="Consolas" panose="020B0609020204030204" pitchFamily="49" charset="0"/>
              </a:rPr>
              <a:t>,      </a:t>
            </a:r>
            <a:r>
              <a:rPr lang="en-US" sz="3200" dirty="0">
                <a:solidFill>
                  <a:srgbClr val="008000"/>
                </a:solidFill>
                <a:highlight>
                  <a:srgbClr val="FFFFFF"/>
                </a:highlight>
                <a:latin typeface="Consolas" panose="020B0609020204030204" pitchFamily="49" charset="0"/>
              </a:rPr>
              <a:t># Column to base the color on</a:t>
            </a:r>
          </a:p>
          <a:p>
            <a:r>
              <a:rPr lang="en-US" sz="3200" b="1" dirty="0">
                <a:solidFill>
                  <a:srgbClr val="000080"/>
                </a:solidFill>
                <a:highlight>
                  <a:srgbClr val="FFFFFF"/>
                </a:highlight>
                <a:latin typeface="Consolas" panose="020B0609020204030204" pitchFamily="49" charset="0"/>
              </a:rPr>
              <a:t>					</a:t>
            </a:r>
            <a:r>
              <a:rPr lang="en-US" sz="3200" b="0" dirty="0">
                <a:solidFill>
                  <a:srgbClr val="000000"/>
                </a:solidFill>
                <a:highlight>
                  <a:srgbClr val="FFFFFF"/>
                </a:highlight>
                <a:latin typeface="Consolas" panose="020B0609020204030204" pitchFamily="49" charset="0"/>
              </a:rPr>
              <a:t>kind</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"scatter"</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dirty="0">
                <a:solidFill>
                  <a:srgbClr val="008000"/>
                </a:solidFill>
                <a:highlight>
                  <a:srgbClr val="FFFFFF"/>
                </a:highlight>
                <a:latin typeface="Consolas" panose="020B0609020204030204" pitchFamily="49" charset="0"/>
              </a:rPr>
              <a:t># Type of plot</a:t>
            </a:r>
          </a:p>
          <a:p>
            <a:r>
              <a:rPr lang="en-US" sz="320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cmap</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a:t>
            </a:r>
            <a:r>
              <a:rPr lang="en-US" sz="3200" b="0" dirty="0" err="1">
                <a:solidFill>
                  <a:srgbClr val="808080"/>
                </a:solidFill>
                <a:highlight>
                  <a:srgbClr val="FFFFFF"/>
                </a:highlight>
                <a:latin typeface="Consolas" panose="020B0609020204030204" pitchFamily="49" charset="0"/>
              </a:rPr>
              <a:t>viridis</a:t>
            </a:r>
            <a:r>
              <a:rPr lang="en-US" sz="3200" b="0" dirty="0">
                <a:solidFill>
                  <a:srgbClr val="808080"/>
                </a:solidFill>
                <a:highlight>
                  <a:srgbClr val="FFFFFF"/>
                </a:highlight>
                <a:latin typeface="Consolas" panose="020B0609020204030204" pitchFamily="49" charset="0"/>
              </a:rPr>
              <a:t>’</a:t>
            </a:r>
            <a:r>
              <a:rPr lang="en-US" sz="3200" b="1" dirty="0">
                <a:solidFill>
                  <a:srgbClr val="000080"/>
                </a:solidFill>
                <a:highlight>
                  <a:srgbClr val="FFFFFF"/>
                </a:highlight>
                <a:latin typeface="Consolas" panose="020B0609020204030204" pitchFamily="49" charset="0"/>
              </a:rPr>
              <a:t>, </a:t>
            </a:r>
            <a:r>
              <a:rPr lang="en-US" sz="3200" dirty="0">
                <a:solidFill>
                  <a:srgbClr val="008000"/>
                </a:solidFill>
                <a:highlight>
                  <a:srgbClr val="FFFFFF"/>
                </a:highlight>
                <a:latin typeface="Consolas" panose="020B0609020204030204" pitchFamily="49" charset="0"/>
              </a:rPr>
              <a:t># Color map</a:t>
            </a:r>
          </a:p>
          <a:p>
            <a:r>
              <a:rPr lang="en-US" sz="3200" b="1" dirty="0">
                <a:solidFill>
                  <a:srgbClr val="000080"/>
                </a:solidFill>
                <a:highlight>
                  <a:srgbClr val="FFFFFF"/>
                </a:highlight>
                <a:latin typeface="Consolas" panose="020B0609020204030204" pitchFamily="49" charset="0"/>
              </a:rPr>
              <a:t>					</a:t>
            </a:r>
            <a:r>
              <a:rPr lang="en-US" sz="3200" b="0" dirty="0">
                <a:solidFill>
                  <a:srgbClr val="000000"/>
                </a:solidFill>
                <a:highlight>
                  <a:srgbClr val="FFFFFF"/>
                </a:highlight>
                <a:latin typeface="Consolas" panose="020B0609020204030204" pitchFamily="49" charset="0"/>
              </a:rPr>
              <a:t>ax</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ax</a:t>
            </a:r>
            <a:r>
              <a:rPr lang="en-US" sz="3200" b="1" dirty="0">
                <a:solidFill>
                  <a:srgbClr val="000080"/>
                </a:solidFill>
                <a:highlight>
                  <a:srgbClr val="FFFFFF"/>
                </a:highlight>
                <a:latin typeface="Consolas" panose="020B0609020204030204" pitchFamily="49" charset="0"/>
              </a:rPr>
              <a:t>)          </a:t>
            </a:r>
            <a:r>
              <a:rPr lang="en-US" sz="3200" dirty="0">
                <a:solidFill>
                  <a:srgbClr val="008000"/>
                </a:solidFill>
                <a:highlight>
                  <a:srgbClr val="FFFFFF"/>
                </a:highlight>
                <a:latin typeface="Consolas" panose="020B0609020204030204" pitchFamily="49" charset="0"/>
              </a:rPr>
              <a:t># Axis to plot to</a:t>
            </a:r>
          </a:p>
        </p:txBody>
      </p:sp>
    </p:spTree>
    <p:extLst>
      <p:ext uri="{BB962C8B-B14F-4D97-AF65-F5344CB8AC3E}">
        <p14:creationId xmlns:p14="http://schemas.microsoft.com/office/powerpoint/2010/main" val="124728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fade">
                                      <p:cBhvr>
                                        <p:cTn id="13" dur="500"/>
                                        <p:tgtEl>
                                          <p:spTgt spid="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fade">
                                      <p:cBhvr>
                                        <p:cTn id="21" dur="500"/>
                                        <p:tgtEl>
                                          <p:spTgt spid="8">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7" end="7"/>
                                            </p:txEl>
                                          </p:spTgt>
                                        </p:tgtEl>
                                        <p:attrNameLst>
                                          <p:attrName>style.visibility</p:attrName>
                                        </p:attrNameLst>
                                      </p:cBhvr>
                                      <p:to>
                                        <p:strVal val="visible"/>
                                      </p:to>
                                    </p:set>
                                    <p:animEffect transition="in" filter="fade">
                                      <p:cBhvr>
                                        <p:cTn id="24" dur="500"/>
                                        <p:tgtEl>
                                          <p:spTgt spid="8">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9" end="9"/>
                                            </p:txEl>
                                          </p:spTgt>
                                        </p:tgtEl>
                                        <p:attrNameLst>
                                          <p:attrName>style.visibility</p:attrName>
                                        </p:attrNameLst>
                                      </p:cBhvr>
                                      <p:to>
                                        <p:strVal val="visible"/>
                                      </p:to>
                                    </p:set>
                                    <p:animEffect transition="in" filter="fade">
                                      <p:cBhvr>
                                        <p:cTn id="30" dur="500"/>
                                        <p:tgtEl>
                                          <p:spTgt spid="8">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animEffect transition="in" filter="fade">
                                      <p:cBhvr>
                                        <p:cTn id="33" dur="500"/>
                                        <p:tgtEl>
                                          <p:spTgt spid="8">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1" end="11"/>
                                            </p:txEl>
                                          </p:spTgt>
                                        </p:tgtEl>
                                        <p:attrNameLst>
                                          <p:attrName>style.visibility</p:attrName>
                                        </p:attrNameLst>
                                      </p:cBhvr>
                                      <p:to>
                                        <p:strVal val="visible"/>
                                      </p:to>
                                    </p:set>
                                    <p:animEffect transition="in" filter="fade">
                                      <p:cBhvr>
                                        <p:cTn id="36" dur="500"/>
                                        <p:tgtEl>
                                          <p:spTgt spid="8">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animEffect transition="in" filter="fade">
                                      <p:cBhvr>
                                        <p:cTn id="39"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Train a logistic regression classifier</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24</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sp>
        <p:nvSpPr>
          <p:cNvPr id="7" name="TextBox 6">
            <a:extLst>
              <a:ext uri="{FF2B5EF4-FFF2-40B4-BE49-F238E27FC236}">
                <a16:creationId xmlns:a16="http://schemas.microsoft.com/office/drawing/2014/main" id="{4B124ECD-068A-4E1B-822B-FD84386A45A0}"/>
              </a:ext>
            </a:extLst>
          </p:cNvPr>
          <p:cNvSpPr txBox="1"/>
          <p:nvPr/>
        </p:nvSpPr>
        <p:spPr>
          <a:xfrm>
            <a:off x="941048" y="2512010"/>
            <a:ext cx="16405904" cy="5262979"/>
          </a:xfrm>
          <a:prstGeom prst="rect">
            <a:avLst/>
          </a:prstGeom>
          <a:noFill/>
        </p:spPr>
        <p:txBody>
          <a:bodyPr wrap="square">
            <a:spAutoFit/>
          </a:bodyPr>
          <a:lstStyle/>
          <a:p>
            <a:r>
              <a:rPr lang="en-US" sz="2400" dirty="0">
                <a:solidFill>
                  <a:srgbClr val="008000"/>
                </a:solidFill>
                <a:highlight>
                  <a:srgbClr val="FFFFFF"/>
                </a:highlight>
                <a:latin typeface="Consolas" panose="020B0609020204030204" pitchFamily="49" charset="0"/>
              </a:rPr>
              <a:t># </a:t>
            </a:r>
            <a:r>
              <a:rPr lang="en-US" sz="2400" dirty="0" err="1">
                <a:solidFill>
                  <a:srgbClr val="008000"/>
                </a:solidFill>
                <a:highlight>
                  <a:srgbClr val="FFFFFF"/>
                </a:highlight>
                <a:latin typeface="Consolas" panose="020B0609020204030204" pitchFamily="49" charset="0"/>
              </a:rPr>
              <a:t>Initialise</a:t>
            </a:r>
            <a:r>
              <a:rPr lang="en-US" sz="2400" dirty="0">
                <a:solidFill>
                  <a:srgbClr val="008000"/>
                </a:solidFill>
                <a:highlight>
                  <a:srgbClr val="FFFFFF"/>
                </a:highlight>
                <a:latin typeface="Consolas" panose="020B0609020204030204" pitchFamily="49" charset="0"/>
              </a:rPr>
              <a:t> the model</a:t>
            </a:r>
            <a:endParaRPr lang="en-US" sz="2400" dirty="0">
              <a:solidFill>
                <a:srgbClr val="000000"/>
              </a:solidFill>
              <a:highlight>
                <a:srgbClr val="FFFFFF"/>
              </a:highlight>
              <a:latin typeface="Consolas" panose="020B0609020204030204" pitchFamily="49" charset="0"/>
            </a:endParaRPr>
          </a:p>
          <a:p>
            <a:r>
              <a:rPr lang="en-US" sz="2400" dirty="0" err="1">
                <a:solidFill>
                  <a:srgbClr val="000000"/>
                </a:solidFill>
                <a:highlight>
                  <a:srgbClr val="FFFFFF"/>
                </a:highlight>
                <a:latin typeface="Consolas" panose="020B0609020204030204" pitchFamily="49" charset="0"/>
              </a:rPr>
              <a:t>logreg_model</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linear_model</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LogisticRegression</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penalty</a:t>
            </a:r>
            <a:r>
              <a:rPr lang="en-US" sz="2400" b="1" dirty="0">
                <a:solidFill>
                  <a:srgbClr val="000080"/>
                </a:solidFill>
                <a:highlight>
                  <a:srgbClr val="FFFFFF"/>
                </a:highlight>
                <a:latin typeface="Consolas" panose="020B0609020204030204" pitchFamily="49" charset="0"/>
              </a:rPr>
              <a:t>=</a:t>
            </a:r>
            <a:r>
              <a:rPr lang="en-US" sz="2400" b="0" dirty="0">
                <a:solidFill>
                  <a:srgbClr val="808080"/>
                </a:solidFill>
                <a:highlight>
                  <a:srgbClr val="FFFFFF"/>
                </a:highlight>
                <a:latin typeface="Consolas" panose="020B0609020204030204" pitchFamily="49" charset="0"/>
              </a:rPr>
              <a:t>"l2"</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C</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1e5</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a:solidFill>
                  <a:srgbClr val="008000"/>
                </a:solidFill>
                <a:highlight>
                  <a:srgbClr val="FFFFFF"/>
                </a:highlight>
                <a:latin typeface="Consolas" panose="020B0609020204030204" pitchFamily="49" charset="0"/>
              </a:rPr>
              <a:t># penalty here is not required since default is l2</a:t>
            </a:r>
          </a:p>
          <a:p>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Fit the data to the model</a:t>
            </a:r>
            <a:endParaRPr lang="en-US" sz="2400" b="0" dirty="0">
              <a:solidFill>
                <a:srgbClr val="000000"/>
              </a:solidFill>
              <a:highlight>
                <a:srgbClr val="FFFFFF"/>
              </a:highlight>
              <a:latin typeface="Consolas" panose="020B0609020204030204" pitchFamily="49" charset="0"/>
            </a:endParaRPr>
          </a:p>
          <a:p>
            <a:r>
              <a:rPr lang="en-US" sz="2400" b="0" dirty="0" err="1">
                <a:solidFill>
                  <a:srgbClr val="000000"/>
                </a:solidFill>
                <a:highlight>
                  <a:srgbClr val="FFFFFF"/>
                </a:highlight>
                <a:latin typeface="Consolas" panose="020B0609020204030204" pitchFamily="49" charset="0"/>
              </a:rPr>
              <a:t>logreg_model</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fit</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features</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targets</a:t>
            </a:r>
            <a:r>
              <a:rPr lang="en-US" sz="2400" b="1" dirty="0">
                <a:solidFill>
                  <a:srgbClr val="000080"/>
                </a:solidFill>
                <a:highlight>
                  <a:srgbClr val="FFFFFF"/>
                </a:highlight>
                <a:latin typeface="Consolas" panose="020B0609020204030204" pitchFamily="49" charset="0"/>
              </a:rPr>
              <a:t>)</a:t>
            </a:r>
          </a:p>
          <a:p>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Take a look at the score</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score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logreg_model</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score</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features</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targets</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1" dirty="0">
                <a:solidFill>
                  <a:srgbClr val="0000FF"/>
                </a:solidFill>
                <a:highlight>
                  <a:srgbClr val="FFFFFF"/>
                </a:highlight>
                <a:latin typeface="Consolas" panose="020B0609020204030204" pitchFamily="49" charset="0"/>
              </a:rPr>
              <a:t>print</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f"Score</a:t>
            </a:r>
            <a:r>
              <a:rPr lang="en-US" sz="2400" b="0" dirty="0">
                <a:solidFill>
                  <a:srgbClr val="000000"/>
                </a:solidFill>
                <a:highlight>
                  <a:srgbClr val="FFFFFF"/>
                </a:highlight>
                <a:latin typeface="Consolas" panose="020B0609020204030204" pitchFamily="49" charset="0"/>
              </a:rPr>
              <a:t>: {score}"</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a:solidFill>
                  <a:srgbClr val="008000"/>
                </a:solidFill>
                <a:highlight>
                  <a:srgbClr val="FFFFFF"/>
                </a:highlight>
                <a:latin typeface="Consolas" panose="020B0609020204030204" pitchFamily="49" charset="0"/>
              </a:rPr>
              <a:t># This is the accuracy of the model</a:t>
            </a:r>
          </a:p>
          <a:p>
            <a:endParaRPr lang="en-US" sz="2400" dirty="0">
              <a:solidFill>
                <a:srgbClr val="008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Print coefficients and intercept</a:t>
            </a:r>
            <a:endParaRPr lang="en-US" sz="2400" b="0" dirty="0">
              <a:solidFill>
                <a:srgbClr val="000000"/>
              </a:solidFill>
              <a:highlight>
                <a:srgbClr val="FFFFFF"/>
              </a:highlight>
              <a:latin typeface="Consolas" panose="020B0609020204030204" pitchFamily="49" charset="0"/>
            </a:endParaRPr>
          </a:p>
          <a:p>
            <a:r>
              <a:rPr lang="fr-FR" sz="2400" b="1" dirty="0" err="1">
                <a:solidFill>
                  <a:srgbClr val="0000FF"/>
                </a:solidFill>
                <a:highlight>
                  <a:srgbClr val="FFFFFF"/>
                </a:highlight>
                <a:latin typeface="Consolas" panose="020B0609020204030204" pitchFamily="49" charset="0"/>
              </a:rPr>
              <a:t>print</a:t>
            </a:r>
            <a:r>
              <a:rPr lang="fr-FR" sz="2400" b="1" dirty="0">
                <a:solidFill>
                  <a:srgbClr val="000080"/>
                </a:solidFill>
                <a:highlight>
                  <a:srgbClr val="FFFFFF"/>
                </a:highlight>
                <a:latin typeface="Consolas" panose="020B0609020204030204" pitchFamily="49" charset="0"/>
              </a:rPr>
              <a:t>(</a:t>
            </a:r>
            <a:r>
              <a:rPr lang="fr-FR" sz="2400" b="0" dirty="0">
                <a:solidFill>
                  <a:srgbClr val="808080"/>
                </a:solidFill>
                <a:highlight>
                  <a:srgbClr val="FFFFFF"/>
                </a:highlight>
                <a:latin typeface="Consolas" panose="020B0609020204030204" pitchFamily="49" charset="0"/>
              </a:rPr>
              <a:t>"Coefficients: "</a:t>
            </a:r>
            <a:r>
              <a:rPr lang="fr-FR" sz="2400" b="1" dirty="0">
                <a:solidFill>
                  <a:srgbClr val="000080"/>
                </a:solidFill>
                <a:highlight>
                  <a:srgbClr val="FFFFFF"/>
                </a:highlight>
                <a:latin typeface="Consolas" panose="020B0609020204030204" pitchFamily="49" charset="0"/>
              </a:rPr>
              <a:t>,</a:t>
            </a:r>
            <a:r>
              <a:rPr lang="fr-FR" sz="2400" b="0" dirty="0">
                <a:solidFill>
                  <a:srgbClr val="000000"/>
                </a:solidFill>
                <a:highlight>
                  <a:srgbClr val="FFFFFF"/>
                </a:highlight>
                <a:latin typeface="Consolas" panose="020B0609020204030204" pitchFamily="49" charset="0"/>
              </a:rPr>
              <a:t> coefs</a:t>
            </a:r>
            <a:r>
              <a:rPr lang="fr-FR" sz="2400" b="1" dirty="0">
                <a:solidFill>
                  <a:srgbClr val="000080"/>
                </a:solidFill>
                <a:highlight>
                  <a:srgbClr val="FFFFFF"/>
                </a:highlight>
                <a:latin typeface="Consolas" panose="020B0609020204030204" pitchFamily="49" charset="0"/>
              </a:rPr>
              <a:t>:=</a:t>
            </a:r>
            <a:r>
              <a:rPr lang="fr-FR" sz="2400" b="0" dirty="0" err="1">
                <a:solidFill>
                  <a:srgbClr val="000000"/>
                </a:solidFill>
                <a:highlight>
                  <a:srgbClr val="FFFFFF"/>
                </a:highlight>
                <a:latin typeface="Consolas" panose="020B0609020204030204" pitchFamily="49" charset="0"/>
              </a:rPr>
              <a:t>logreg_model</a:t>
            </a:r>
            <a:r>
              <a:rPr lang="fr-FR" sz="2400" b="1" dirty="0" err="1">
                <a:solidFill>
                  <a:srgbClr val="000080"/>
                </a:solidFill>
                <a:highlight>
                  <a:srgbClr val="FFFFFF"/>
                </a:highlight>
                <a:latin typeface="Consolas" panose="020B0609020204030204" pitchFamily="49" charset="0"/>
              </a:rPr>
              <a:t>.</a:t>
            </a:r>
            <a:r>
              <a:rPr lang="fr-FR" sz="2400" b="0" dirty="0" err="1">
                <a:solidFill>
                  <a:srgbClr val="000000"/>
                </a:solidFill>
                <a:highlight>
                  <a:srgbClr val="FFFFFF"/>
                </a:highlight>
                <a:latin typeface="Consolas" panose="020B0609020204030204" pitchFamily="49" charset="0"/>
              </a:rPr>
              <a:t>coef</a:t>
            </a:r>
            <a:r>
              <a:rPr lang="fr-FR" sz="2400" b="0" dirty="0">
                <a:solidFill>
                  <a:srgbClr val="000000"/>
                </a:solidFill>
                <a:highlight>
                  <a:srgbClr val="FFFFFF"/>
                </a:highlight>
                <a:latin typeface="Consolas" panose="020B0609020204030204" pitchFamily="49" charset="0"/>
              </a:rPr>
              <a:t>_</a:t>
            </a:r>
            <a:r>
              <a:rPr lang="fr-FR" sz="2400" b="1" dirty="0">
                <a:solidFill>
                  <a:srgbClr val="000080"/>
                </a:solidFill>
                <a:highlight>
                  <a:srgbClr val="FFFFFF"/>
                </a:highlight>
                <a:latin typeface="Consolas" panose="020B0609020204030204" pitchFamily="49" charset="0"/>
              </a:rPr>
              <a:t>[</a:t>
            </a:r>
            <a:r>
              <a:rPr lang="fr-FR" sz="2400" b="0" dirty="0">
                <a:solidFill>
                  <a:srgbClr val="FF0000"/>
                </a:solidFill>
                <a:highlight>
                  <a:srgbClr val="FFFFFF"/>
                </a:highlight>
                <a:latin typeface="Consolas" panose="020B0609020204030204" pitchFamily="49" charset="0"/>
              </a:rPr>
              <a:t>0</a:t>
            </a:r>
            <a:r>
              <a:rPr lang="fr-FR" sz="2400" b="1" dirty="0">
                <a:solidFill>
                  <a:srgbClr val="000080"/>
                </a:solidFill>
                <a:highlight>
                  <a:srgbClr val="FFFFFF"/>
                </a:highlight>
                <a:latin typeface="Consolas" panose="020B0609020204030204" pitchFamily="49" charset="0"/>
              </a:rPr>
              <a:t>])</a:t>
            </a:r>
            <a:endParaRPr lang="fr-FR" sz="2400" b="0" dirty="0">
              <a:solidFill>
                <a:srgbClr val="000000"/>
              </a:solidFill>
              <a:highlight>
                <a:srgbClr val="FFFFFF"/>
              </a:highlight>
              <a:latin typeface="Consolas" panose="020B0609020204030204" pitchFamily="49" charset="0"/>
            </a:endParaRPr>
          </a:p>
          <a:p>
            <a:r>
              <a:rPr lang="en-US" sz="2400" b="1" dirty="0">
                <a:solidFill>
                  <a:srgbClr val="0000FF"/>
                </a:solidFill>
                <a:highlight>
                  <a:srgbClr val="FFFFFF"/>
                </a:highlight>
                <a:latin typeface="Consolas" panose="020B0609020204030204" pitchFamily="49" charset="0"/>
              </a:rPr>
              <a:t>print</a:t>
            </a:r>
            <a:r>
              <a:rPr lang="en-US" sz="2400" b="1" dirty="0">
                <a:solidFill>
                  <a:srgbClr val="000080"/>
                </a:solidFill>
                <a:highlight>
                  <a:srgbClr val="FFFFFF"/>
                </a:highlight>
                <a:latin typeface="Consolas" panose="020B0609020204030204" pitchFamily="49" charset="0"/>
              </a:rPr>
              <a:t>(</a:t>
            </a:r>
            <a:r>
              <a:rPr lang="en-US" sz="2400" b="0" dirty="0">
                <a:solidFill>
                  <a:srgbClr val="808080"/>
                </a:solidFill>
                <a:highlight>
                  <a:srgbClr val="FFFFFF"/>
                </a:highlight>
                <a:latin typeface="Consolas" panose="020B0609020204030204" pitchFamily="49" charset="0"/>
              </a:rPr>
              <a:t>"Intercept: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intercept</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logreg_model</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intercept</a:t>
            </a:r>
            <a:r>
              <a:rPr lang="en-US" sz="2400" b="0" dirty="0">
                <a:solidFill>
                  <a:srgbClr val="000000"/>
                </a:solidFill>
                <a:highlight>
                  <a:srgbClr val="FFFFFF"/>
                </a:highlight>
                <a:latin typeface="Consolas" panose="020B0609020204030204" pitchFamily="49" charset="0"/>
              </a:rPr>
              <a:t>_</a:t>
            </a:r>
            <a:r>
              <a:rPr lang="en-US" sz="2400" b="1" dirty="0">
                <a:solidFill>
                  <a:srgbClr val="000080"/>
                </a:solidFill>
                <a:highlight>
                  <a:srgbClr val="FFFFFF"/>
                </a:highlight>
                <a:latin typeface="Consolas" panose="020B0609020204030204" pitchFamily="49" charset="0"/>
              </a:rPr>
              <a:t>)</a:t>
            </a:r>
            <a:endParaRPr lang="en-US" sz="2400" dirty="0">
              <a:latin typeface="Consolas" panose="020B0609020204030204" pitchFamily="49" charset="0"/>
            </a:endParaRPr>
          </a:p>
        </p:txBody>
      </p:sp>
      <p:sp>
        <p:nvSpPr>
          <p:cNvPr id="6" name="Rectangle 1">
            <a:extLst>
              <a:ext uri="{FF2B5EF4-FFF2-40B4-BE49-F238E27FC236}">
                <a16:creationId xmlns:a16="http://schemas.microsoft.com/office/drawing/2014/main" id="{7BC618D2-D6C3-4518-B692-5149BE903BE4}"/>
              </a:ext>
            </a:extLst>
          </p:cNvPr>
          <p:cNvSpPr>
            <a:spLocks noChangeArrowheads="1"/>
          </p:cNvSpPr>
          <p:nvPr/>
        </p:nvSpPr>
        <p:spPr bwMode="auto">
          <a:xfrm>
            <a:off x="941048" y="7969479"/>
            <a:ext cx="13907066"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Score: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Coefficients: [6.11753315 5.87035436]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Intercept: [-63.07838011]</a:t>
            </a:r>
            <a:r>
              <a:rPr kumimoji="0" lang="en-US" altLang="en-US" sz="36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6AC91-30A2-42B6-9561-998D235A9004}"/>
                  </a:ext>
                </a:extLst>
              </p:cNvPr>
              <p:cNvSpPr txBox="1"/>
              <p:nvPr/>
            </p:nvSpPr>
            <p:spPr>
              <a:xfrm>
                <a:off x="6543563" y="9061458"/>
                <a:ext cx="9116085" cy="790345"/>
              </a:xfrm>
              <a:prstGeom prst="rect">
                <a:avLst/>
              </a:prstGeom>
              <a:noFill/>
            </p:spPr>
            <p:txBody>
              <a:bodyPr wrap="none" rtlCol="0">
                <a:spAutoFit/>
              </a:bodyPr>
              <a:lstStyle/>
              <a:p>
                <a:r>
                  <a:rPr lang="en-US" sz="3200" dirty="0"/>
                  <a:t>The model: </a:t>
                </a:r>
                <a14:m>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h</m:t>
                        </m:r>
                      </m:e>
                      <m:sub>
                        <m:r>
                          <a:rPr lang="en-US" sz="3200" b="0" i="1" smtClean="0">
                            <a:latin typeface="Cambria Math" panose="02040503050406030204" pitchFamily="18" charset="0"/>
                          </a:rPr>
                          <m:t>𝜃</m:t>
                        </m:r>
                      </m:sub>
                    </m:sSub>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−(6,12∗</m:t>
                            </m:r>
                            <m:r>
                              <a:rPr lang="en-US" sz="3200" b="0" i="1" smtClean="0">
                                <a:latin typeface="Cambria Math" panose="02040503050406030204" pitchFamily="18" charset="0"/>
                              </a:rPr>
                              <m:t>𝑟𝑜𝑢𝑛𝑑𝑛𝑒𝑠𝑠</m:t>
                            </m:r>
                            <m:r>
                              <a:rPr lang="en-US" sz="3200" b="0" i="1" smtClean="0">
                                <a:latin typeface="Cambria Math" panose="02040503050406030204" pitchFamily="18" charset="0"/>
                              </a:rPr>
                              <m:t>+5,87∗</m:t>
                            </m:r>
                            <m:r>
                              <a:rPr lang="en-US" sz="3200" b="0" i="1" smtClean="0">
                                <a:latin typeface="Cambria Math" panose="02040503050406030204" pitchFamily="18" charset="0"/>
                              </a:rPr>
                              <m:t>𝑔𝑟𝑒𝑒𝑛𝑛𝑒𝑠𝑠</m:t>
                            </m:r>
                            <m:r>
                              <a:rPr lang="en-US" sz="3200" b="0" i="1" smtClean="0">
                                <a:latin typeface="Cambria Math" panose="02040503050406030204" pitchFamily="18" charset="0"/>
                              </a:rPr>
                              <m:t>−63,08)</m:t>
                            </m:r>
                          </m:sup>
                        </m:sSup>
                      </m:den>
                    </m:f>
                  </m:oMath>
                </a14:m>
                <a:endParaRPr lang="en-US" sz="3200" dirty="0"/>
              </a:p>
            </p:txBody>
          </p:sp>
        </mc:Choice>
        <mc:Fallback xmlns="">
          <p:sp>
            <p:nvSpPr>
              <p:cNvPr id="9" name="TextBox 8">
                <a:extLst>
                  <a:ext uri="{FF2B5EF4-FFF2-40B4-BE49-F238E27FC236}">
                    <a16:creationId xmlns:a16="http://schemas.microsoft.com/office/drawing/2014/main" id="{5BD6AC91-30A2-42B6-9561-998D235A9004}"/>
                  </a:ext>
                </a:extLst>
              </p:cNvPr>
              <p:cNvSpPr txBox="1">
                <a:spLocks noRot="1" noChangeAspect="1" noMove="1" noResize="1" noEditPoints="1" noAdjustHandles="1" noChangeArrowheads="1" noChangeShapeType="1" noTextEdit="1"/>
              </p:cNvSpPr>
              <p:nvPr/>
            </p:nvSpPr>
            <p:spPr>
              <a:xfrm>
                <a:off x="6543563" y="9061458"/>
                <a:ext cx="9116085" cy="790345"/>
              </a:xfrm>
              <a:prstGeom prst="rect">
                <a:avLst/>
              </a:prstGeom>
              <a:blipFill>
                <a:blip r:embed="rId2"/>
                <a:stretch>
                  <a:fillRect l="-1671" b="-11538"/>
                </a:stretch>
              </a:blipFill>
            </p:spPr>
            <p:txBody>
              <a:bodyPr/>
              <a:lstStyle/>
              <a:p>
                <a:r>
                  <a:rPr lang="en-US">
                    <a:noFill/>
                  </a:rPr>
                  <a:t> </a:t>
                </a:r>
              </a:p>
            </p:txBody>
          </p:sp>
        </mc:Fallback>
      </mc:AlternateContent>
    </p:spTree>
    <p:extLst>
      <p:ext uri="{BB962C8B-B14F-4D97-AF65-F5344CB8AC3E}">
        <p14:creationId xmlns:p14="http://schemas.microsoft.com/office/powerpoint/2010/main" val="369788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fade">
                                      <p:cBhvr>
                                        <p:cTn id="18" dur="500"/>
                                        <p:tgtEl>
                                          <p:spTgt spid="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10" end="10"/>
                                            </p:txEl>
                                          </p:spTgt>
                                        </p:tgtEl>
                                        <p:attrNameLst>
                                          <p:attrName>style.visibility</p:attrName>
                                        </p:attrNameLst>
                                      </p:cBhvr>
                                      <p:to>
                                        <p:strVal val="visible"/>
                                      </p:to>
                                    </p:set>
                                    <p:animEffect transition="in" filter="fade">
                                      <p:cBhvr>
                                        <p:cTn id="26" dur="500"/>
                                        <p:tgtEl>
                                          <p:spTgt spid="7">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animEffect transition="in" filter="fade">
                                      <p:cBhvr>
                                        <p:cTn id="29" dur="500"/>
                                        <p:tgtEl>
                                          <p:spTgt spid="7">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12" end="12"/>
                                            </p:txEl>
                                          </p:spTgt>
                                        </p:tgtEl>
                                        <p:attrNameLst>
                                          <p:attrName>style.visibility</p:attrName>
                                        </p:attrNameLst>
                                      </p:cBhvr>
                                      <p:to>
                                        <p:strVal val="visible"/>
                                      </p:to>
                                    </p:set>
                                    <p:animEffect transition="in" filter="fade">
                                      <p:cBhvr>
                                        <p:cTn id="32" dur="500"/>
                                        <p:tgtEl>
                                          <p:spTgt spid="7">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Classifying a new sample</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25</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sp>
        <p:nvSpPr>
          <p:cNvPr id="10" name="TextBox 9">
            <a:extLst>
              <a:ext uri="{FF2B5EF4-FFF2-40B4-BE49-F238E27FC236}">
                <a16:creationId xmlns:a16="http://schemas.microsoft.com/office/drawing/2014/main" id="{97B76439-46F9-4950-B7C6-6E089DF417A5}"/>
              </a:ext>
            </a:extLst>
          </p:cNvPr>
          <p:cNvSpPr txBox="1"/>
          <p:nvPr/>
        </p:nvSpPr>
        <p:spPr>
          <a:xfrm>
            <a:off x="1050131" y="2364377"/>
            <a:ext cx="14398172" cy="4708981"/>
          </a:xfrm>
          <a:prstGeom prst="rect">
            <a:avLst/>
          </a:prstGeom>
          <a:noFill/>
        </p:spPr>
        <p:txBody>
          <a:bodyPr wrap="square">
            <a:spAutoFit/>
          </a:bodyPr>
          <a:lstStyle/>
          <a:p>
            <a:r>
              <a:rPr lang="en-US" sz="2000" dirty="0">
                <a:solidFill>
                  <a:srgbClr val="008000"/>
                </a:solidFill>
                <a:highlight>
                  <a:srgbClr val="FFFFFF"/>
                </a:highlight>
                <a:latin typeface="Consolas" panose="020B0609020204030204" pitchFamily="49" charset="0"/>
              </a:rPr>
              <a:t># Classify a new sample</a:t>
            </a:r>
            <a:endParaRPr lang="en-US" sz="2000" dirty="0">
              <a:solidFill>
                <a:srgbClr val="000000"/>
              </a:solidFill>
              <a:highlight>
                <a:srgbClr val="FFFFFF"/>
              </a:highlight>
              <a:latin typeface="Consolas" panose="020B0609020204030204" pitchFamily="49" charset="0"/>
            </a:endParaRPr>
          </a:p>
          <a:p>
            <a:r>
              <a:rPr lang="en-US" sz="2000" dirty="0">
                <a:solidFill>
                  <a:srgbClr val="008000"/>
                </a:solidFill>
                <a:highlight>
                  <a:srgbClr val="FFFFFF"/>
                </a:highlight>
                <a:latin typeface="Consolas" panose="020B0609020204030204" pitchFamily="49" charset="0"/>
              </a:rPr>
              <a:t># Roundness = 8 and greenness = 6:</a:t>
            </a:r>
            <a:endParaRPr lang="en-US" sz="200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a:solidFill>
                  <a:srgbClr val="808080"/>
                </a:solidFill>
                <a:highlight>
                  <a:srgbClr val="FFFFFF"/>
                </a:highlight>
                <a:latin typeface="Consolas" panose="020B0609020204030204" pitchFamily="49" charset="0"/>
              </a:rPr>
              <a:t>"Roundness = 8 and greenness = 6:"</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0" dirty="0">
                <a:solidFill>
                  <a:srgbClr val="000000"/>
                </a:solidFill>
                <a:highlight>
                  <a:srgbClr val="FFFFFF"/>
                </a:highlight>
                <a:latin typeface="Consolas" panose="020B0609020204030204" pitchFamily="49" charset="0"/>
              </a:rPr>
              <a:t>sample</a:t>
            </a:r>
            <a:r>
              <a:rPr lang="en-US" sz="2000" b="1" dirty="0">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np</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array</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8</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6</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reshape</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1</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1</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0" dirty="0">
                <a:solidFill>
                  <a:srgbClr val="008000"/>
                </a:solidFill>
                <a:highlight>
                  <a:srgbClr val="FFFFFF"/>
                </a:highlight>
                <a:latin typeface="Consolas" panose="020B0609020204030204" pitchFamily="49" charset="0"/>
              </a:rPr>
              <a:t># Reshape will turn [8,6] into [[8,6]] which is what the model expects</a:t>
            </a:r>
            <a:endParaRPr lang="en-US" sz="2000" b="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a:solidFill>
                  <a:srgbClr val="808080"/>
                </a:solidFill>
                <a:highlight>
                  <a:srgbClr val="FFFFFF"/>
                </a:highlight>
                <a:latin typeface="Consolas" panose="020B0609020204030204" pitchFamily="49" charset="0"/>
              </a:rPr>
              <a:t>"Apple:"</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logreg_model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predict</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sample</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0" dirty="0">
                <a:solidFill>
                  <a:srgbClr val="000000"/>
                </a:solidFill>
                <a:highlight>
                  <a:srgbClr val="FFFFFF"/>
                </a:highlight>
                <a:latin typeface="Consolas" panose="020B0609020204030204" pitchFamily="49" charset="0"/>
              </a:rPr>
              <a:t>probabilities </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logreg_model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predict_proba</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sample</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a:solidFill>
                  <a:srgbClr val="808080"/>
                </a:solidFill>
                <a:highlight>
                  <a:srgbClr val="FFFFFF"/>
                </a:highlight>
                <a:latin typeface="Consolas" panose="020B0609020204030204" pitchFamily="49" charset="0"/>
              </a:rPr>
              <a:t>"Probability [chance for not apple, chance for apple]"</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probabilities</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endParaRPr lang="en-US" sz="2000" b="0" dirty="0">
              <a:solidFill>
                <a:srgbClr val="000000"/>
              </a:solidFill>
              <a:highlight>
                <a:srgbClr val="FFFFFF"/>
              </a:highlight>
              <a:latin typeface="Consolas" panose="020B0609020204030204" pitchFamily="49" charset="0"/>
            </a:endParaRPr>
          </a:p>
          <a:p>
            <a:r>
              <a:rPr lang="en-US" sz="2000" b="0" dirty="0">
                <a:solidFill>
                  <a:srgbClr val="008000"/>
                </a:solidFill>
                <a:highlight>
                  <a:srgbClr val="FFFFFF"/>
                </a:highlight>
                <a:latin typeface="Consolas" panose="020B0609020204030204" pitchFamily="49" charset="0"/>
              </a:rPr>
              <a:t># Roundness = 4 and greenness = 4:</a:t>
            </a:r>
            <a:endParaRPr lang="en-US" sz="2000" b="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a:solidFill>
                  <a:srgbClr val="808080"/>
                </a:solidFill>
                <a:highlight>
                  <a:srgbClr val="FFFFFF"/>
                </a:highlight>
                <a:latin typeface="Consolas" panose="020B0609020204030204" pitchFamily="49" charset="0"/>
              </a:rPr>
              <a:t>"Roundness = 4 and greenness = 4:"</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0" dirty="0">
                <a:solidFill>
                  <a:srgbClr val="000000"/>
                </a:solidFill>
                <a:highlight>
                  <a:srgbClr val="FFFFFF"/>
                </a:highlight>
                <a:latin typeface="Consolas" panose="020B0609020204030204" pitchFamily="49" charset="0"/>
              </a:rPr>
              <a:t>sample</a:t>
            </a:r>
            <a:r>
              <a:rPr lang="en-US" sz="2000" b="1" dirty="0">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np</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array</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4</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4</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reshape</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1</a:t>
            </a:r>
            <a:r>
              <a:rPr lang="en-US" sz="2000" b="1" dirty="0">
                <a:solidFill>
                  <a:srgbClr val="000080"/>
                </a:solidFill>
                <a:highlight>
                  <a:srgbClr val="FFFFFF"/>
                </a:highlight>
                <a:latin typeface="Consolas" panose="020B0609020204030204" pitchFamily="49" charset="0"/>
              </a:rPr>
              <a:t>,-</a:t>
            </a:r>
            <a:r>
              <a:rPr lang="en-US" sz="2000" b="0" dirty="0">
                <a:solidFill>
                  <a:srgbClr val="FF0000"/>
                </a:solidFill>
                <a:highlight>
                  <a:srgbClr val="FFFFFF"/>
                </a:highlight>
                <a:latin typeface="Consolas" panose="020B0609020204030204" pitchFamily="49" charset="0"/>
              </a:rPr>
              <a:t>1</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a:solidFill>
                  <a:srgbClr val="808080"/>
                </a:solidFill>
                <a:highlight>
                  <a:srgbClr val="FFFFFF"/>
                </a:highlight>
                <a:latin typeface="Consolas" panose="020B0609020204030204" pitchFamily="49" charset="0"/>
              </a:rPr>
              <a:t>"Apple:"</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logreg_model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predict</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sample</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0" dirty="0">
                <a:solidFill>
                  <a:srgbClr val="000000"/>
                </a:solidFill>
                <a:highlight>
                  <a:srgbClr val="FFFFFF"/>
                </a:highlight>
                <a:latin typeface="Consolas" panose="020B0609020204030204" pitchFamily="49" charset="0"/>
              </a:rPr>
              <a:t>probabilities </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logreg_model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predict_proba</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sample</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a:solidFill>
                  <a:srgbClr val="808080"/>
                </a:solidFill>
                <a:highlight>
                  <a:srgbClr val="FFFFFF"/>
                </a:highlight>
                <a:latin typeface="Consolas" panose="020B0609020204030204" pitchFamily="49" charset="0"/>
              </a:rPr>
              <a:t>"Probability [chance for not apple, chance for apple]"</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probabilities</a:t>
            </a:r>
            <a:r>
              <a:rPr lang="en-US" sz="2000" b="1" dirty="0">
                <a:solidFill>
                  <a:srgbClr val="000080"/>
                </a:solidFill>
                <a:highlight>
                  <a:srgbClr val="FFFFFF"/>
                </a:highlight>
                <a:latin typeface="Consolas" panose="020B0609020204030204" pitchFamily="49" charset="0"/>
              </a:rPr>
              <a:t>)</a:t>
            </a:r>
            <a:endParaRPr lang="en-US" sz="2000" dirty="0">
              <a:latin typeface="Consolas" panose="020B0609020204030204" pitchFamily="49" charset="0"/>
            </a:endParaRPr>
          </a:p>
        </p:txBody>
      </p:sp>
      <p:sp>
        <p:nvSpPr>
          <p:cNvPr id="11" name="TextBox 10">
            <a:extLst>
              <a:ext uri="{FF2B5EF4-FFF2-40B4-BE49-F238E27FC236}">
                <a16:creationId xmlns:a16="http://schemas.microsoft.com/office/drawing/2014/main" id="{9ADA351F-13DC-43B4-8C9F-FF63A7101BD1}"/>
              </a:ext>
            </a:extLst>
          </p:cNvPr>
          <p:cNvSpPr txBox="1"/>
          <p:nvPr/>
        </p:nvSpPr>
        <p:spPr>
          <a:xfrm>
            <a:off x="1050131" y="7176749"/>
            <a:ext cx="13745029" cy="2677656"/>
          </a:xfrm>
          <a:prstGeom prst="rect">
            <a:avLst/>
          </a:prstGeom>
          <a:noFill/>
        </p:spPr>
        <p:txBody>
          <a:bodyPr wrap="square">
            <a:spAutoFit/>
          </a:bodyPr>
          <a:lstStyle/>
          <a:p>
            <a:r>
              <a:rPr lang="en-US" sz="2400" dirty="0"/>
              <a:t>Roundness = 8 and greenness = 6:</a:t>
            </a:r>
          </a:p>
          <a:p>
            <a:r>
              <a:rPr lang="en-US" sz="2400" dirty="0"/>
              <a:t>Apple: [1]</a:t>
            </a:r>
          </a:p>
          <a:p>
            <a:r>
              <a:rPr lang="en-US" sz="2400" dirty="0"/>
              <a:t>Probability [chance for not apple, chance for apple] [[6.97156555e-10 9.99999999e-01]]</a:t>
            </a:r>
          </a:p>
          <a:p>
            <a:endParaRPr lang="en-US" sz="2400" dirty="0"/>
          </a:p>
          <a:p>
            <a:r>
              <a:rPr lang="en-US" sz="2400" dirty="0"/>
              <a:t>Roundness = 4 and greenness = 4:</a:t>
            </a:r>
          </a:p>
          <a:p>
            <a:r>
              <a:rPr lang="en-US" sz="2400" dirty="0"/>
              <a:t>Apple: [0]</a:t>
            </a:r>
          </a:p>
          <a:p>
            <a:r>
              <a:rPr lang="en-US" sz="2400" dirty="0"/>
              <a:t>Probability [chance for not apple, chance for apple] [[9.99999731e-01 2.69464181e-07]]</a:t>
            </a:r>
          </a:p>
        </p:txBody>
      </p:sp>
    </p:spTree>
    <p:extLst>
      <p:ext uri="{BB962C8B-B14F-4D97-AF65-F5344CB8AC3E}">
        <p14:creationId xmlns:p14="http://schemas.microsoft.com/office/powerpoint/2010/main" val="111719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fade">
                                      <p:cBhvr>
                                        <p:cTn id="7" dur="500"/>
                                        <p:tgtEl>
                                          <p:spTgt spid="10">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animEffect transition="in" filter="fade">
                                      <p:cBhvr>
                                        <p:cTn id="15" dur="500"/>
                                        <p:tgtEl>
                                          <p:spTgt spid="10">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7" end="7"/>
                                            </p:txEl>
                                          </p:spTgt>
                                        </p:tgtEl>
                                        <p:attrNameLst>
                                          <p:attrName>style.visibility</p:attrName>
                                        </p:attrNameLst>
                                      </p:cBhvr>
                                      <p:to>
                                        <p:strVal val="visible"/>
                                      </p:to>
                                    </p:set>
                                    <p:animEffect transition="in" filter="fade">
                                      <p:cBhvr>
                                        <p:cTn id="18" dur="500"/>
                                        <p:tgtEl>
                                          <p:spTgt spid="10">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50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9" end="9"/>
                                            </p:txEl>
                                          </p:spTgt>
                                        </p:tgtEl>
                                        <p:attrNameLst>
                                          <p:attrName>style.visibility</p:attrName>
                                        </p:attrNameLst>
                                      </p:cBhvr>
                                      <p:to>
                                        <p:strVal val="visible"/>
                                      </p:to>
                                    </p:set>
                                    <p:animEffect transition="in" filter="fade">
                                      <p:cBhvr>
                                        <p:cTn id="26" dur="500"/>
                                        <p:tgtEl>
                                          <p:spTgt spid="10">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animEffect transition="in" filter="fade">
                                      <p:cBhvr>
                                        <p:cTn id="29" dur="500"/>
                                        <p:tgtEl>
                                          <p:spTgt spid="10">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xEl>
                                              <p:pRg st="11" end="11"/>
                                            </p:txEl>
                                          </p:spTgt>
                                        </p:tgtEl>
                                        <p:attrNameLst>
                                          <p:attrName>style.visibility</p:attrName>
                                        </p:attrNameLst>
                                      </p:cBhvr>
                                      <p:to>
                                        <p:strVal val="visible"/>
                                      </p:to>
                                    </p:set>
                                    <p:animEffect transition="in" filter="fade">
                                      <p:cBhvr>
                                        <p:cTn id="32" dur="500"/>
                                        <p:tgtEl>
                                          <p:spTgt spid="10">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12" end="12"/>
                                            </p:txEl>
                                          </p:spTgt>
                                        </p:tgtEl>
                                        <p:attrNameLst>
                                          <p:attrName>style.visibility</p:attrName>
                                        </p:attrNameLst>
                                      </p:cBhvr>
                                      <p:to>
                                        <p:strVal val="visible"/>
                                      </p:to>
                                    </p:set>
                                    <p:animEffect transition="in" filter="fade">
                                      <p:cBhvr>
                                        <p:cTn id="40" dur="500"/>
                                        <p:tgtEl>
                                          <p:spTgt spid="10">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xEl>
                                              <p:pRg st="13" end="13"/>
                                            </p:txEl>
                                          </p:spTgt>
                                        </p:tgtEl>
                                        <p:attrNameLst>
                                          <p:attrName>style.visibility</p:attrName>
                                        </p:attrNameLst>
                                      </p:cBhvr>
                                      <p:to>
                                        <p:strVal val="visible"/>
                                      </p:to>
                                    </p:set>
                                    <p:animEffect transition="in" filter="fade">
                                      <p:cBhvr>
                                        <p:cTn id="43" dur="500"/>
                                        <p:tgtEl>
                                          <p:spTgt spid="10">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xEl>
                                              <p:pRg st="14" end="14"/>
                                            </p:txEl>
                                          </p:spTgt>
                                        </p:tgtEl>
                                        <p:attrNameLst>
                                          <p:attrName>style.visibility</p:attrName>
                                        </p:attrNameLst>
                                      </p:cBhvr>
                                      <p:to>
                                        <p:strVal val="visible"/>
                                      </p:to>
                                    </p:set>
                                    <p:animEffect transition="in" filter="fade">
                                      <p:cBhvr>
                                        <p:cTn id="46" dur="500"/>
                                        <p:tgtEl>
                                          <p:spTgt spid="10">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animEffect transition="in" filter="fade">
                                      <p:cBhvr>
                                        <p:cTn id="49" dur="500"/>
                                        <p:tgtEl>
                                          <p:spTgt spid="11">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xEl>
                                              <p:pRg st="6" end="6"/>
                                            </p:txEl>
                                          </p:spTgt>
                                        </p:tgtEl>
                                        <p:attrNameLst>
                                          <p:attrName>style.visibility</p:attrName>
                                        </p:attrNameLst>
                                      </p:cBhvr>
                                      <p:to>
                                        <p:strVal val="visible"/>
                                      </p:to>
                                    </p:set>
                                    <p:animEffect transition="in" filter="fade">
                                      <p:cBhvr>
                                        <p:cTn id="5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Visualize the decision boundary</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26</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pic>
        <p:nvPicPr>
          <p:cNvPr id="6146" name="Picture 2">
            <a:extLst>
              <a:ext uri="{FF2B5EF4-FFF2-40B4-BE49-F238E27FC236}">
                <a16:creationId xmlns:a16="http://schemas.microsoft.com/office/drawing/2014/main" id="{BB712517-EF4E-491F-97BC-3FABCFC4D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325" y="2652149"/>
            <a:ext cx="10547349" cy="738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02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Non-linear datasets</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27</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pic>
        <p:nvPicPr>
          <p:cNvPr id="7174" name="Picture 6">
            <a:extLst>
              <a:ext uri="{FF2B5EF4-FFF2-40B4-BE49-F238E27FC236}">
                <a16:creationId xmlns:a16="http://schemas.microsoft.com/office/drawing/2014/main" id="{77C96C5E-8822-472B-B5E6-CED3FDE62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575" y="2832127"/>
            <a:ext cx="10236851" cy="647459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497D5953-07AA-4BBD-AF35-CDB2222D2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574" y="2832127"/>
            <a:ext cx="10236852" cy="647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6"/>
                                        </p:tgtEl>
                                      </p:cBhvr>
                                    </p:animEffect>
                                    <p:set>
                                      <p:cBhvr>
                                        <p:cTn id="7" dur="1" fill="hold">
                                          <p:stCondLst>
                                            <p:cond delay="499"/>
                                          </p:stCondLst>
                                        </p:cTn>
                                        <p:tgtEl>
                                          <p:spTgt spid="7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Non-linear datasets -&gt; higher order features</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28</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sp>
        <p:nvSpPr>
          <p:cNvPr id="8" name="TextBox 7">
            <a:extLst>
              <a:ext uri="{FF2B5EF4-FFF2-40B4-BE49-F238E27FC236}">
                <a16:creationId xmlns:a16="http://schemas.microsoft.com/office/drawing/2014/main" id="{2AAD6802-A163-42F6-B333-F4B4D6FCAD69}"/>
              </a:ext>
            </a:extLst>
          </p:cNvPr>
          <p:cNvSpPr txBox="1"/>
          <p:nvPr/>
        </p:nvSpPr>
        <p:spPr>
          <a:xfrm>
            <a:off x="998693" y="2364377"/>
            <a:ext cx="16624216" cy="7848302"/>
          </a:xfrm>
          <a:prstGeom prst="rect">
            <a:avLst/>
          </a:prstGeom>
          <a:noFill/>
        </p:spPr>
        <p:txBody>
          <a:bodyPr wrap="square">
            <a:spAutoFit/>
          </a:bodyPr>
          <a:lstStyle/>
          <a:p>
            <a:r>
              <a:rPr lang="en-US" sz="2400" b="1" dirty="0">
                <a:solidFill>
                  <a:srgbClr val="0000FF"/>
                </a:solidFill>
                <a:highlight>
                  <a:srgbClr val="FFFFFF"/>
                </a:highlight>
                <a:latin typeface="Consolas" panose="020B0609020204030204" pitchFamily="49" charset="0"/>
              </a:rPr>
              <a:t>from</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sklearn</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preprocessing</a:t>
            </a:r>
            <a:r>
              <a:rPr lang="en-US" sz="2400" b="0" dirty="0">
                <a:solidFill>
                  <a:srgbClr val="000000"/>
                </a:solidFill>
                <a:highlight>
                  <a:srgbClr val="FFFFFF"/>
                </a:highlight>
                <a:latin typeface="Consolas" panose="020B0609020204030204" pitchFamily="49" charset="0"/>
              </a:rPr>
              <a:t> </a:t>
            </a:r>
            <a:r>
              <a:rPr lang="en-US" sz="2400" b="1" dirty="0">
                <a:solidFill>
                  <a:srgbClr val="0000FF"/>
                </a:solidFill>
                <a:highlight>
                  <a:srgbClr val="FFFFFF"/>
                </a:highlight>
                <a:latin typeface="Consolas" panose="020B0609020204030204" pitchFamily="49" charset="0"/>
              </a:rPr>
              <a:t>import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PolynomialFeatures</a:t>
            </a:r>
            <a:endParaRPr lang="en-US" sz="2400" b="0" dirty="0">
              <a:solidFill>
                <a:srgbClr val="000000"/>
              </a:solidFill>
              <a:highlight>
                <a:srgbClr val="FFFFFF"/>
              </a:highlight>
              <a:latin typeface="Consolas" panose="020B0609020204030204" pitchFamily="49" charset="0"/>
            </a:endParaRPr>
          </a:p>
          <a:p>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X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features</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values</a:t>
            </a:r>
            <a:r>
              <a:rPr lang="en-US" sz="2400" b="0" dirty="0">
                <a:solidFill>
                  <a:srgbClr val="000000"/>
                </a:solidFill>
                <a:highlight>
                  <a:srgbClr val="FFFFFF"/>
                </a:highlight>
                <a:latin typeface="Consolas" panose="020B0609020204030204" pitchFamily="49" charset="0"/>
              </a:rPr>
              <a:t> </a:t>
            </a:r>
          </a:p>
          <a:p>
            <a:r>
              <a:rPr lang="en-US" sz="2400" b="0" dirty="0">
                <a:solidFill>
                  <a:srgbClr val="000000"/>
                </a:solidFill>
                <a:highlight>
                  <a:srgbClr val="FFFFFF"/>
                </a:highlight>
                <a:latin typeface="Consolas" panose="020B0609020204030204" pitchFamily="49" charset="0"/>
              </a:rPr>
              <a:t>y</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targets</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values</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For example third degree features:</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degree</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3</a:t>
            </a:r>
            <a:endParaRPr lang="en-US" sz="2400" b="0" dirty="0">
              <a:solidFill>
                <a:srgbClr val="000000"/>
              </a:solidFill>
              <a:highlight>
                <a:srgbClr val="FFFFFF"/>
              </a:highlight>
              <a:latin typeface="Consolas" panose="020B0609020204030204" pitchFamily="49" charset="0"/>
            </a:endParaRPr>
          </a:p>
          <a:p>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Initialize the polynomial features function</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poly</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PolynomialFeatures</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degree</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Fit and transform the data (could be split into two lines=&gt; fit, transform)</a:t>
            </a:r>
            <a:endParaRPr lang="en-US" sz="2400" b="0" dirty="0">
              <a:solidFill>
                <a:srgbClr val="000000"/>
              </a:solidFill>
              <a:highlight>
                <a:srgbClr val="FFFFFF"/>
              </a:highlight>
              <a:latin typeface="Consolas" panose="020B0609020204030204" pitchFamily="49" charset="0"/>
            </a:endParaRPr>
          </a:p>
          <a:p>
            <a:r>
              <a:rPr lang="en-US" sz="2400" b="0" dirty="0" err="1">
                <a:solidFill>
                  <a:srgbClr val="000000"/>
                </a:solidFill>
                <a:highlight>
                  <a:srgbClr val="FFFFFF"/>
                </a:highlight>
                <a:latin typeface="Consolas" panose="020B0609020204030204" pitchFamily="49" charset="0"/>
              </a:rPr>
              <a:t>features_poly</a:t>
            </a:r>
            <a:r>
              <a:rPr lang="en-US" sz="2400" b="0" dirty="0">
                <a:solidFill>
                  <a:srgbClr val="000000"/>
                </a:solidFill>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poly</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fit_transform</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X</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This will add all possible combinations up to three degrees: Roundness=R and greenness = G:</a:t>
            </a:r>
            <a:endParaRPr lang="en-US" sz="2400" b="0" dirty="0">
              <a:solidFill>
                <a:srgbClr val="000000"/>
              </a:solidFill>
              <a:highlight>
                <a:srgbClr val="FFFFFF"/>
              </a:highlight>
              <a:latin typeface="Consolas" panose="020B0609020204030204" pitchFamily="49" charset="0"/>
            </a:endParaRPr>
          </a:p>
          <a:p>
            <a:r>
              <a:rPr lang="pt-BR" sz="2400" b="0" dirty="0">
                <a:solidFill>
                  <a:srgbClr val="008000"/>
                </a:solidFill>
                <a:highlight>
                  <a:srgbClr val="FFFFFF"/>
                </a:highlight>
                <a:latin typeface="Consolas" panose="020B0609020204030204" pitchFamily="49" charset="0"/>
              </a:rPr>
              <a:t># R, G, R², G², RG, R³, R²G, RG², G³</a:t>
            </a:r>
            <a:endParaRPr lang="pt-BR"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First column is a column of ones (1) representing the 0th power. </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You can disable it with the parameter </a:t>
            </a:r>
            <a:r>
              <a:rPr lang="en-US" sz="2400" b="0" dirty="0" err="1">
                <a:solidFill>
                  <a:srgbClr val="008000"/>
                </a:solidFill>
                <a:highlight>
                  <a:srgbClr val="FFFFFF"/>
                </a:highlight>
                <a:latin typeface="Consolas" panose="020B0609020204030204" pitchFamily="49" charset="0"/>
              </a:rPr>
              <a:t>include_bias</a:t>
            </a:r>
            <a:r>
              <a:rPr lang="en-US" sz="2400" b="0" dirty="0">
                <a:solidFill>
                  <a:srgbClr val="008000"/>
                </a:solidFill>
                <a:highlight>
                  <a:srgbClr val="FFFFFF"/>
                </a:highlight>
                <a:latin typeface="Consolas" panose="020B0609020204030204" pitchFamily="49" charset="0"/>
              </a:rPr>
              <a:t>=False</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In general we don't change this.</a:t>
            </a:r>
            <a:endParaRPr lang="en-US" sz="2400" b="0" dirty="0">
              <a:solidFill>
                <a:srgbClr val="000000"/>
              </a:solidFill>
              <a:highlight>
                <a:srgbClr val="FFFFFF"/>
              </a:highlight>
              <a:latin typeface="Consolas" panose="020B0609020204030204" pitchFamily="49" charset="0"/>
            </a:endParaRPr>
          </a:p>
          <a:p>
            <a:r>
              <a:rPr lang="en-US" sz="2400" b="1" dirty="0">
                <a:solidFill>
                  <a:srgbClr val="0000FF"/>
                </a:solidFill>
                <a:highlight>
                  <a:srgbClr val="FFFFFF"/>
                </a:highlight>
                <a:latin typeface="Consolas" panose="020B0609020204030204" pitchFamily="49" charset="0"/>
              </a:rPr>
              <a:t>print</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features_poly</a:t>
            </a:r>
            <a:r>
              <a:rPr lang="en-US" sz="2400" b="1" dirty="0">
                <a:solidFill>
                  <a:srgbClr val="000080"/>
                </a:solidFill>
                <a:highlight>
                  <a:srgbClr val="FFFFFF"/>
                </a:highlight>
                <a:latin typeface="Consolas" panose="020B0609020204030204" pitchFamily="49" charset="0"/>
              </a:rPr>
              <a:t>)</a:t>
            </a:r>
          </a:p>
          <a:p>
            <a:endParaRPr lang="en-US" sz="2400" b="1" dirty="0">
              <a:solidFill>
                <a:srgbClr val="000080"/>
              </a:solidFill>
              <a:highlight>
                <a:srgbClr val="FFFFFF"/>
              </a:highlight>
              <a:latin typeface="Consolas" panose="020B0609020204030204" pitchFamily="49" charset="0"/>
            </a:endParaRPr>
          </a:p>
          <a:p>
            <a:r>
              <a:rPr lang="en-US" sz="2400" dirty="0" err="1">
                <a:latin typeface="Consolas" panose="020B0609020204030204" pitchFamily="49" charset="0"/>
              </a:rPr>
              <a:t>logreg_poly</a:t>
            </a:r>
            <a:r>
              <a:rPr lang="en-US" sz="2400" dirty="0">
                <a:latin typeface="Consolas" panose="020B0609020204030204" pitchFamily="49" charset="0"/>
              </a:rPr>
              <a:t> = </a:t>
            </a:r>
            <a:r>
              <a:rPr lang="en-US" sz="2400" dirty="0" err="1">
                <a:latin typeface="Consolas" panose="020B0609020204030204" pitchFamily="49" charset="0"/>
              </a:rPr>
              <a:t>linear_model.LogisticRegression</a:t>
            </a:r>
            <a:r>
              <a:rPr lang="en-US" sz="2400" dirty="0">
                <a:latin typeface="Consolas" panose="020B0609020204030204" pitchFamily="49" charset="0"/>
              </a:rPr>
              <a:t>(C=</a:t>
            </a:r>
            <a:r>
              <a:rPr lang="en-US" sz="2400" dirty="0">
                <a:solidFill>
                  <a:srgbClr val="FF0000"/>
                </a:solidFill>
                <a:highlight>
                  <a:srgbClr val="FFFFFF"/>
                </a:highlight>
                <a:latin typeface="Consolas" panose="020B0609020204030204" pitchFamily="49" charset="0"/>
              </a:rPr>
              <a:t>1</a:t>
            </a:r>
            <a:r>
              <a:rPr lang="en-US" sz="2400" dirty="0">
                <a:latin typeface="Consolas" panose="020B0609020204030204" pitchFamily="49" charset="0"/>
              </a:rPr>
              <a:t>,max_iter=</a:t>
            </a:r>
            <a:r>
              <a:rPr lang="en-US" sz="2400" dirty="0">
                <a:solidFill>
                  <a:srgbClr val="FF0000"/>
                </a:solidFill>
                <a:highlight>
                  <a:srgbClr val="FFFFFF"/>
                </a:highlight>
                <a:latin typeface="Consolas" panose="020B0609020204030204" pitchFamily="49" charset="0"/>
              </a:rPr>
              <a:t>1000</a:t>
            </a:r>
            <a:r>
              <a:rPr lang="en-US" sz="2400" dirty="0">
                <a:latin typeface="Consolas" panose="020B0609020204030204" pitchFamily="49" charset="0"/>
              </a:rPr>
              <a:t>)</a:t>
            </a:r>
          </a:p>
          <a:p>
            <a:r>
              <a:rPr lang="en-US" sz="2400" dirty="0" err="1">
                <a:latin typeface="Consolas" panose="020B0609020204030204" pitchFamily="49" charset="0"/>
              </a:rPr>
              <a:t>logreg_poly.fit</a:t>
            </a:r>
            <a:r>
              <a:rPr lang="en-US" sz="2400" dirty="0">
                <a:latin typeface="Consolas" panose="020B0609020204030204" pitchFamily="49" charset="0"/>
              </a:rPr>
              <a:t>(</a:t>
            </a:r>
            <a:r>
              <a:rPr lang="en-US" sz="2400" dirty="0" err="1">
                <a:latin typeface="Consolas" panose="020B0609020204030204" pitchFamily="49" charset="0"/>
              </a:rPr>
              <a:t>features_poly</a:t>
            </a:r>
            <a:r>
              <a:rPr lang="en-US" sz="2400" dirty="0">
                <a:latin typeface="Consolas" panose="020B0609020204030204" pitchFamily="49" charset="0"/>
              </a:rPr>
              <a:t>, y)</a:t>
            </a:r>
          </a:p>
        </p:txBody>
      </p:sp>
    </p:spTree>
    <p:extLst>
      <p:ext uri="{BB962C8B-B14F-4D97-AF65-F5344CB8AC3E}">
        <p14:creationId xmlns:p14="http://schemas.microsoft.com/office/powerpoint/2010/main" val="2465057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Non-linear datasets -&gt; higher order features</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29</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pic>
        <p:nvPicPr>
          <p:cNvPr id="8194" name="Picture 2">
            <a:extLst>
              <a:ext uri="{FF2B5EF4-FFF2-40B4-BE49-F238E27FC236}">
                <a16:creationId xmlns:a16="http://schemas.microsoft.com/office/drawing/2014/main" id="{096686CA-119A-42E7-814C-07274B0F6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348" y="2676396"/>
            <a:ext cx="12285194" cy="717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771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What is classification?</a:t>
            </a:r>
          </a:p>
          <a:p>
            <a:r>
              <a:rPr lang="en-US" dirty="0"/>
              <a:t>A predictive modeling problem where a class label is predicted for a given example of input data.</a:t>
            </a:r>
          </a:p>
          <a:p>
            <a:r>
              <a:rPr lang="en-US" dirty="0"/>
              <a:t>E.g., Chihuahua or muffin?</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1026" name="Picture 2" descr="What tomorrow&amp;#39;s business leaders need to know about Machine Learning? -  Data Science Central">
            <a:extLst>
              <a:ext uri="{FF2B5EF4-FFF2-40B4-BE49-F238E27FC236}">
                <a16:creationId xmlns:a16="http://schemas.microsoft.com/office/drawing/2014/main" id="{E2A9C727-5D0E-4858-9D41-DEF7E13DA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3453410"/>
            <a:ext cx="5899785" cy="594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Overfitting – underfitting </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30</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pic>
        <p:nvPicPr>
          <p:cNvPr id="9218" name="Picture 2" descr="ML | Underfitting and Overfitting - GeeksforGeeks">
            <a:extLst>
              <a:ext uri="{FF2B5EF4-FFF2-40B4-BE49-F238E27FC236}">
                <a16:creationId xmlns:a16="http://schemas.microsoft.com/office/drawing/2014/main" id="{7A7F424B-A0AD-4C02-83BA-2ACA85070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406" y="3074194"/>
            <a:ext cx="15869188" cy="650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77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Overfitting – underfitting </a:t>
            </a:r>
          </a:p>
          <a:p>
            <a:r>
              <a:rPr lang="en-US" dirty="0"/>
              <a:t>Hyperparameter </a:t>
            </a:r>
            <a:r>
              <a:rPr lang="en-US" b="1" dirty="0"/>
              <a:t>C</a:t>
            </a:r>
            <a:endParaRPr lang="en-US" dirty="0"/>
          </a:p>
          <a:p>
            <a:pPr marL="571500" indent="-571500">
              <a:buFont typeface="Symbol" panose="05050102010706020507" pitchFamily="18" charset="2"/>
              <a:buChar char="Þ"/>
            </a:pPr>
            <a:r>
              <a:rPr lang="en-US" b="1" dirty="0"/>
              <a:t>C</a:t>
            </a:r>
            <a:r>
              <a:rPr lang="en-US" dirty="0"/>
              <a:t>omplexity of the model</a:t>
            </a:r>
          </a:p>
          <a:p>
            <a:pPr marL="571500" indent="-571500">
              <a:buFont typeface="Arial" panose="020B0604020202020204" pitchFamily="34" charset="0"/>
              <a:buChar char="•"/>
            </a:pPr>
            <a:r>
              <a:rPr lang="en-US" dirty="0"/>
              <a:t>↑C: more complex model (=&gt; overfitting)</a:t>
            </a:r>
          </a:p>
          <a:p>
            <a:pPr marL="571500" indent="-571500">
              <a:buFont typeface="Arial" panose="020B0604020202020204" pitchFamily="34" charset="0"/>
              <a:buChar char="•"/>
            </a:pPr>
            <a:r>
              <a:rPr lang="en-US" dirty="0"/>
              <a:t>↓C: simpler model (=&gt; underfitting)</a:t>
            </a:r>
          </a:p>
          <a:p>
            <a:pPr marL="571500" indent="-571500">
              <a:buFont typeface="Arial" panose="020B0604020202020204" pitchFamily="34" charset="0"/>
              <a:buChar char="•"/>
            </a:pPr>
            <a:endParaRPr lang="en-US" dirty="0"/>
          </a:p>
          <a:p>
            <a:r>
              <a:rPr lang="en-US" dirty="0"/>
              <a:t>Find a balance in C to have a good model</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31</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 </a:t>
            </a:r>
            <a:r>
              <a:rPr lang="en-US" dirty="0" err="1"/>
              <a:t>sklearn</a:t>
            </a:r>
            <a:r>
              <a:rPr lang="en-US" dirty="0"/>
              <a:t> </a:t>
            </a:r>
          </a:p>
        </p:txBody>
      </p:sp>
      <p:sp>
        <p:nvSpPr>
          <p:cNvPr id="6" name="TextBox 5">
            <a:extLst>
              <a:ext uri="{FF2B5EF4-FFF2-40B4-BE49-F238E27FC236}">
                <a16:creationId xmlns:a16="http://schemas.microsoft.com/office/drawing/2014/main" id="{1D4A89F0-1C74-47CD-9233-A7D86E6BF58F}"/>
              </a:ext>
            </a:extLst>
          </p:cNvPr>
          <p:cNvSpPr txBox="1"/>
          <p:nvPr/>
        </p:nvSpPr>
        <p:spPr>
          <a:xfrm>
            <a:off x="998693" y="7144990"/>
            <a:ext cx="12653343" cy="1077218"/>
          </a:xfrm>
          <a:prstGeom prst="rect">
            <a:avLst/>
          </a:prstGeom>
          <a:noFill/>
        </p:spPr>
        <p:txBody>
          <a:bodyPr wrap="square">
            <a:spAutoFit/>
          </a:bodyPr>
          <a:lstStyle/>
          <a:p>
            <a:r>
              <a:rPr lang="en-US" sz="3200" dirty="0" err="1">
                <a:solidFill>
                  <a:srgbClr val="000000"/>
                </a:solidFill>
                <a:highlight>
                  <a:srgbClr val="FFFFFF"/>
                </a:highlight>
                <a:latin typeface="Consolas" panose="020B0609020204030204" pitchFamily="49" charset="0"/>
              </a:rPr>
              <a:t>Logreg_model</a:t>
            </a:r>
            <a:r>
              <a:rPr lang="en-US" sz="320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linear_model</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LogisticRegression</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C</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100</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s-ES" sz="3200" b="0" dirty="0" err="1">
                <a:solidFill>
                  <a:srgbClr val="000000"/>
                </a:solidFill>
                <a:highlight>
                  <a:srgbClr val="FFFFFF"/>
                </a:highlight>
                <a:latin typeface="Consolas" panose="020B0609020204030204" pitchFamily="49" charset="0"/>
              </a:rPr>
              <a:t>logreg_model</a:t>
            </a:r>
            <a:r>
              <a:rPr lang="es-ES" sz="3200" b="1" dirty="0" err="1">
                <a:solidFill>
                  <a:srgbClr val="000080"/>
                </a:solidFill>
                <a:highlight>
                  <a:srgbClr val="FFFFFF"/>
                </a:highlight>
                <a:latin typeface="Consolas" panose="020B0609020204030204" pitchFamily="49" charset="0"/>
              </a:rPr>
              <a:t>.</a:t>
            </a:r>
            <a:r>
              <a:rPr lang="es-ES" sz="3200" b="0" dirty="0" err="1">
                <a:solidFill>
                  <a:srgbClr val="000000"/>
                </a:solidFill>
                <a:highlight>
                  <a:srgbClr val="FFFFFF"/>
                </a:highlight>
                <a:latin typeface="Consolas" panose="020B0609020204030204" pitchFamily="49" charset="0"/>
              </a:rPr>
              <a:t>fit</a:t>
            </a:r>
            <a:r>
              <a:rPr lang="es-ES" sz="3200" b="1" dirty="0">
                <a:solidFill>
                  <a:srgbClr val="000080"/>
                </a:solidFill>
                <a:highlight>
                  <a:srgbClr val="FFFFFF"/>
                </a:highlight>
                <a:latin typeface="Consolas" panose="020B0609020204030204" pitchFamily="49" charset="0"/>
              </a:rPr>
              <a:t>(</a:t>
            </a:r>
            <a:r>
              <a:rPr lang="es-ES" sz="3200" b="0" dirty="0">
                <a:solidFill>
                  <a:srgbClr val="000000"/>
                </a:solidFill>
                <a:highlight>
                  <a:srgbClr val="FFFFFF"/>
                </a:highlight>
                <a:latin typeface="Consolas" panose="020B0609020204030204" pitchFamily="49" charset="0"/>
              </a:rPr>
              <a:t>X</a:t>
            </a:r>
            <a:r>
              <a:rPr lang="es-ES" sz="3200" b="1" dirty="0">
                <a:solidFill>
                  <a:srgbClr val="000080"/>
                </a:solidFill>
                <a:highlight>
                  <a:srgbClr val="FFFFFF"/>
                </a:highlight>
                <a:latin typeface="Consolas" panose="020B0609020204030204" pitchFamily="49" charset="0"/>
              </a:rPr>
              <a:t>,</a:t>
            </a:r>
            <a:r>
              <a:rPr lang="es-ES" sz="3200" b="0" dirty="0">
                <a:solidFill>
                  <a:srgbClr val="000000"/>
                </a:solidFill>
                <a:highlight>
                  <a:srgbClr val="FFFFFF"/>
                </a:highlight>
                <a:latin typeface="Consolas" panose="020B0609020204030204" pitchFamily="49" charset="0"/>
              </a:rPr>
              <a:t> y</a:t>
            </a:r>
            <a:r>
              <a:rPr lang="es-ES" sz="3200" b="1" dirty="0">
                <a:solidFill>
                  <a:srgbClr val="000080"/>
                </a:solidFill>
                <a:highlight>
                  <a:srgbClr val="FFFFFF"/>
                </a:highlight>
                <a:latin typeface="Consolas" panose="020B0609020204030204" pitchFamily="49" charset="0"/>
              </a:rPr>
              <a:t>)</a:t>
            </a:r>
            <a:endParaRPr lang="en-US" sz="3200" dirty="0">
              <a:latin typeface="Consolas" panose="020B0609020204030204" pitchFamily="49" charset="0"/>
            </a:endParaRPr>
          </a:p>
        </p:txBody>
      </p:sp>
    </p:spTree>
    <p:extLst>
      <p:ext uri="{BB962C8B-B14F-4D97-AF65-F5344CB8AC3E}">
        <p14:creationId xmlns:p14="http://schemas.microsoft.com/office/powerpoint/2010/main" val="2949070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Multi-class classification</a:t>
            </a:r>
          </a:p>
          <a:p>
            <a:r>
              <a:rPr lang="en-US" dirty="0"/>
              <a:t>Until now: 2 classes, what if more?</a:t>
            </a:r>
          </a:p>
          <a:p>
            <a:r>
              <a:rPr lang="en-US" dirty="0"/>
              <a:t>Two strategies</a:t>
            </a:r>
          </a:p>
          <a:p>
            <a:pPr marL="571500" indent="-571500">
              <a:buFont typeface="Arial" panose="020B0604020202020204" pitchFamily="34" charset="0"/>
              <a:buChar char="•"/>
            </a:pPr>
            <a:r>
              <a:rPr lang="en-US" dirty="0"/>
              <a:t>One-vs-All</a:t>
            </a:r>
          </a:p>
          <a:p>
            <a:pPr marL="571500" indent="-571500">
              <a:buFont typeface="Arial" panose="020B0604020202020204" pitchFamily="34" charset="0"/>
              <a:buChar char="•"/>
            </a:pPr>
            <a:r>
              <a:rPr lang="en-US" dirty="0"/>
              <a:t>One-vs-One</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32</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a:t>
            </a:r>
          </a:p>
        </p:txBody>
      </p:sp>
    </p:spTree>
    <p:extLst>
      <p:ext uri="{BB962C8B-B14F-4D97-AF65-F5344CB8AC3E}">
        <p14:creationId xmlns:p14="http://schemas.microsoft.com/office/powerpoint/2010/main" val="4024366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Multi-class classification – One-vs-All</a:t>
            </a:r>
          </a:p>
          <a:p>
            <a:r>
              <a:rPr lang="en-US" dirty="0"/>
              <a:t>Creates a classifier per class</a:t>
            </a:r>
          </a:p>
          <a:p>
            <a:pPr marL="571500" indent="-571500">
              <a:buFont typeface="Symbol" panose="05050102010706020507" pitchFamily="18" charset="2"/>
              <a:buChar char="Þ"/>
            </a:pPr>
            <a:r>
              <a:rPr lang="en-US" dirty="0"/>
              <a:t>Is sample part of class: yes/no (1/0)</a:t>
            </a:r>
          </a:p>
          <a:p>
            <a:pPr marL="571500" indent="-571500">
              <a:buFont typeface="Symbol" panose="05050102010706020507" pitchFamily="18" charset="2"/>
              <a:buChar char="Þ"/>
            </a:pPr>
            <a:r>
              <a:rPr lang="en-US" dirty="0"/>
              <a:t>Total number of classifiers:</a:t>
            </a:r>
            <a:br>
              <a:rPr lang="en-US" dirty="0"/>
            </a:br>
            <a:r>
              <a:rPr lang="en-US" dirty="0"/>
              <a:t>for N-classes = N</a:t>
            </a:r>
          </a:p>
          <a:p>
            <a:pPr marL="571500" indent="-571500">
              <a:buFont typeface="Symbol" panose="05050102010706020507" pitchFamily="18" charset="2"/>
              <a:buChar char="Þ"/>
            </a:pPr>
            <a:r>
              <a:rPr lang="en-US" dirty="0"/>
              <a:t>More sensitive for non-balanced data</a:t>
            </a:r>
          </a:p>
          <a:p>
            <a:pPr marL="571500" indent="-571500">
              <a:buFont typeface="Symbol" panose="05050102010706020507" pitchFamily="18" charset="2"/>
              <a:buChar char="Þ"/>
            </a:pPr>
            <a:endParaRPr lang="en-US" dirty="0"/>
          </a:p>
          <a:p>
            <a:r>
              <a:rPr lang="en-US" dirty="0"/>
              <a:t>Also called one-vs-rest</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33</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a:t>
            </a:r>
          </a:p>
        </p:txBody>
      </p:sp>
      <p:pic>
        <p:nvPicPr>
          <p:cNvPr id="6" name="Picture 5" descr="Diagram&#10;&#10;Description automatically generated">
            <a:extLst>
              <a:ext uri="{FF2B5EF4-FFF2-40B4-BE49-F238E27FC236}">
                <a16:creationId xmlns:a16="http://schemas.microsoft.com/office/drawing/2014/main" id="{AFC93957-EA60-4707-B818-636C272D8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130" y="3299138"/>
            <a:ext cx="8495142" cy="5315532"/>
          </a:xfrm>
          <a:prstGeom prst="rect">
            <a:avLst/>
          </a:prstGeom>
        </p:spPr>
      </p:pic>
    </p:spTree>
    <p:extLst>
      <p:ext uri="{BB962C8B-B14F-4D97-AF65-F5344CB8AC3E}">
        <p14:creationId xmlns:p14="http://schemas.microsoft.com/office/powerpoint/2010/main" val="743087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D0F19BB-B6CB-4C98-BA20-500A1D935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128" y="3274142"/>
            <a:ext cx="8535092" cy="5340529"/>
          </a:xfrm>
          <a:prstGeom prst="rect">
            <a:avLst/>
          </a:prstGeom>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Multi-class classification – One-vs-One</a:t>
                </a:r>
              </a:p>
              <a:p>
                <a:r>
                  <a:rPr lang="en-US" dirty="0"/>
                  <a:t>Creates a classifier that discriminates  between two classes</a:t>
                </a:r>
              </a:p>
              <a:p>
                <a:pPr marL="571500" indent="-571500">
                  <a:buFont typeface="Symbol" panose="05050102010706020507" pitchFamily="18" charset="2"/>
                  <a:buChar char="Þ"/>
                </a:pPr>
                <a:r>
                  <a:rPr lang="en-US" dirty="0"/>
                  <a:t>Which class: 1 or 2?</a:t>
                </a:r>
              </a:p>
              <a:p>
                <a:pPr marL="571500" indent="-571500">
                  <a:buFont typeface="Symbol" panose="05050102010706020507" pitchFamily="18" charset="2"/>
                  <a:buChar char="Þ"/>
                </a:pPr>
                <a:r>
                  <a:rPr lang="en-US" dirty="0"/>
                  <a:t>Total number of classifiers:</a:t>
                </a:r>
                <a:br>
                  <a:rPr lang="en-US" dirty="0"/>
                </a:br>
                <a:r>
                  <a:rPr lang="en-US" dirty="0"/>
                  <a:t>for N-classes = </a:t>
                </a:r>
                <a14:m>
                  <m:oMath xmlns:m="http://schemas.openxmlformats.org/officeDocument/2006/math">
                    <m:f>
                      <m:fPr>
                        <m:ctrlPr>
                          <a:rPr lang="en-US" b="0" i="1" dirty="0" smtClean="0">
                            <a:latin typeface="Cambria Math" panose="02040503050406030204" pitchFamily="18" charset="0"/>
                          </a:rPr>
                        </m:ctrlPr>
                      </m:fPr>
                      <m:num>
                        <m:r>
                          <a:rPr lang="en-US" i="1" dirty="0" smtClean="0">
                            <a:latin typeface="Cambria Math" panose="02040503050406030204" pitchFamily="18" charset="0"/>
                          </a:rPr>
                          <m:t>𝑁</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𝑁</m:t>
                            </m:r>
                            <m:r>
                              <a:rPr lang="en-US" b="0" i="1" dirty="0" smtClean="0">
                                <a:latin typeface="Cambria Math" panose="02040503050406030204" pitchFamily="18" charset="0"/>
                              </a:rPr>
                              <m:t>−1</m:t>
                            </m:r>
                          </m:e>
                        </m:d>
                      </m:num>
                      <m:den>
                        <m:r>
                          <a:rPr lang="en-US" b="0" i="1" dirty="0" smtClean="0">
                            <a:latin typeface="Cambria Math" panose="02040503050406030204" pitchFamily="18" charset="0"/>
                          </a:rPr>
                          <m:t>2</m:t>
                        </m:r>
                      </m:den>
                    </m:f>
                  </m:oMath>
                </a14:m>
                <a:endParaRPr lang="en-US" dirty="0"/>
              </a:p>
              <a:p>
                <a:pPr marL="571500" indent="-571500">
                  <a:buFont typeface="Symbol" panose="05050102010706020507" pitchFamily="18" charset="2"/>
                  <a:buChar char="Þ"/>
                </a:pPr>
                <a:r>
                  <a:rPr lang="en-US" dirty="0"/>
                  <a:t>Less sensitive for non-balanced data</a:t>
                </a:r>
              </a:p>
              <a:p>
                <a:pPr marL="571500" indent="-571500">
                  <a:buFont typeface="Symbol" panose="05050102010706020507" pitchFamily="18" charset="2"/>
                  <a:buChar char="Þ"/>
                </a:pPr>
                <a:endParaRPr lang="en-US" dirty="0"/>
              </a:p>
              <a:p>
                <a:r>
                  <a:rPr lang="en-US" dirty="0"/>
                  <a:t>More computationally intensive!</a:t>
                </a:r>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1140"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34</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a:t>
            </a:r>
          </a:p>
        </p:txBody>
      </p:sp>
    </p:spTree>
    <p:extLst>
      <p:ext uri="{BB962C8B-B14F-4D97-AF65-F5344CB8AC3E}">
        <p14:creationId xmlns:p14="http://schemas.microsoft.com/office/powerpoint/2010/main" val="45185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b="1" dirty="0"/>
              <a:t>Multi-class classification – </a:t>
            </a:r>
            <a:r>
              <a:rPr lang="en-US" b="1" dirty="0" err="1"/>
              <a:t>sklearn</a:t>
            </a:r>
            <a:endParaRPr lang="en-US" b="1" dirty="0"/>
          </a:p>
          <a:p>
            <a:r>
              <a:rPr lang="en-US" dirty="0"/>
              <a:t>Default logistic regression for multiple classes: multinomial (not seen)</a:t>
            </a:r>
          </a:p>
          <a:p>
            <a:pPr marL="571500" indent="-571500">
              <a:buFont typeface="Symbol" panose="05050102010706020507" pitchFamily="18" charset="2"/>
              <a:buChar char="Þ"/>
            </a:pPr>
            <a:r>
              <a:rPr lang="en-US" dirty="0"/>
              <a:t>Possibility to change the strategy: </a:t>
            </a:r>
            <a:r>
              <a:rPr lang="en-US" dirty="0" err="1"/>
              <a:t>multi_class</a:t>
            </a:r>
            <a:r>
              <a:rPr lang="en-US" dirty="0"/>
              <a:t>: “</a:t>
            </a:r>
            <a:r>
              <a:rPr lang="en-US" dirty="0" err="1"/>
              <a:t>ovr</a:t>
            </a:r>
            <a:r>
              <a:rPr lang="en-US" dirty="0"/>
              <a:t>”</a:t>
            </a:r>
          </a:p>
          <a:p>
            <a:pPr marL="571500" indent="-571500">
              <a:buFont typeface="Symbol" panose="05050102010706020507" pitchFamily="18" charset="2"/>
              <a:buChar char="Þ"/>
            </a:pPr>
            <a:endParaRPr lang="en-US" dirty="0"/>
          </a:p>
          <a:p>
            <a:r>
              <a:rPr lang="en-US" dirty="0"/>
              <a:t>No one-vs-one directly possible (for logistic regression), however:</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35</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Logistic regression </a:t>
            </a:r>
          </a:p>
        </p:txBody>
      </p:sp>
      <p:sp>
        <p:nvSpPr>
          <p:cNvPr id="8" name="TextBox 7">
            <a:extLst>
              <a:ext uri="{FF2B5EF4-FFF2-40B4-BE49-F238E27FC236}">
                <a16:creationId xmlns:a16="http://schemas.microsoft.com/office/drawing/2014/main" id="{94D666D3-138E-49DA-A7BC-A029CDB339F7}"/>
              </a:ext>
            </a:extLst>
          </p:cNvPr>
          <p:cNvSpPr txBox="1"/>
          <p:nvPr/>
        </p:nvSpPr>
        <p:spPr>
          <a:xfrm>
            <a:off x="1050131" y="5414244"/>
            <a:ext cx="12801600" cy="5016758"/>
          </a:xfrm>
          <a:prstGeom prst="rect">
            <a:avLst/>
          </a:prstGeom>
          <a:noFill/>
        </p:spPr>
        <p:txBody>
          <a:bodyPr wrap="square">
            <a:spAutoFit/>
          </a:bodyPr>
          <a:lstStyle/>
          <a:p>
            <a:r>
              <a:rPr lang="en-US" sz="3200" b="1" dirty="0">
                <a:solidFill>
                  <a:srgbClr val="0000FF"/>
                </a:solidFill>
                <a:highlight>
                  <a:srgbClr val="FFFFFF"/>
                </a:highlight>
              </a:rPr>
              <a:t>from</a:t>
            </a:r>
            <a:r>
              <a:rPr lang="en-US" sz="3200" b="0" dirty="0">
                <a:solidFill>
                  <a:srgbClr val="000000"/>
                </a:solidFill>
                <a:highlight>
                  <a:srgbClr val="FFFFFF"/>
                </a:highlight>
              </a:rPr>
              <a:t> </a:t>
            </a:r>
            <a:r>
              <a:rPr lang="en-US" sz="3200" b="0" dirty="0" err="1">
                <a:solidFill>
                  <a:srgbClr val="000000"/>
                </a:solidFill>
                <a:highlight>
                  <a:srgbClr val="FFFFFF"/>
                </a:highlight>
              </a:rPr>
              <a:t>sklearn</a:t>
            </a:r>
            <a:r>
              <a:rPr lang="en-US" sz="3200" b="1" dirty="0" err="1">
                <a:solidFill>
                  <a:srgbClr val="000080"/>
                </a:solidFill>
                <a:highlight>
                  <a:srgbClr val="FFFFFF"/>
                </a:highlight>
              </a:rPr>
              <a:t>.</a:t>
            </a:r>
            <a:r>
              <a:rPr lang="en-US" sz="3200" b="0" dirty="0" err="1">
                <a:solidFill>
                  <a:srgbClr val="000000"/>
                </a:solidFill>
                <a:highlight>
                  <a:srgbClr val="FFFFFF"/>
                </a:highlight>
              </a:rPr>
              <a:t>multiclass</a:t>
            </a:r>
            <a:r>
              <a:rPr lang="en-US" sz="3200" b="0" dirty="0">
                <a:solidFill>
                  <a:srgbClr val="000000"/>
                </a:solidFill>
                <a:highlight>
                  <a:srgbClr val="FFFFFF"/>
                </a:highlight>
              </a:rPr>
              <a:t> </a:t>
            </a:r>
            <a:r>
              <a:rPr lang="en-US" sz="3200" b="1" dirty="0">
                <a:solidFill>
                  <a:srgbClr val="0000FF"/>
                </a:solidFill>
                <a:highlight>
                  <a:srgbClr val="FFFFFF"/>
                </a:highlight>
              </a:rPr>
              <a:t>import</a:t>
            </a:r>
            <a:r>
              <a:rPr lang="en-US" sz="3200" b="0" dirty="0">
                <a:solidFill>
                  <a:srgbClr val="000000"/>
                </a:solidFill>
                <a:highlight>
                  <a:srgbClr val="FFFFFF"/>
                </a:highlight>
              </a:rPr>
              <a:t> </a:t>
            </a:r>
            <a:r>
              <a:rPr lang="en-US" sz="3200" b="0" dirty="0" err="1">
                <a:solidFill>
                  <a:srgbClr val="000000"/>
                </a:solidFill>
                <a:highlight>
                  <a:srgbClr val="FFFFFF"/>
                </a:highlight>
              </a:rPr>
              <a:t>OneVsOneClassifier</a:t>
            </a:r>
            <a:endParaRPr lang="en-US" sz="3200" b="0" dirty="0">
              <a:solidFill>
                <a:srgbClr val="000000"/>
              </a:solidFill>
              <a:highlight>
                <a:srgbClr val="FFFFFF"/>
              </a:highlight>
            </a:endParaRPr>
          </a:p>
          <a:p>
            <a:r>
              <a:rPr lang="en-US" sz="3200" b="0" dirty="0">
                <a:solidFill>
                  <a:srgbClr val="008000"/>
                </a:solidFill>
                <a:highlight>
                  <a:srgbClr val="FFFFFF"/>
                </a:highlight>
              </a:rPr>
              <a:t># Create a logistic regression model like normal</a:t>
            </a:r>
            <a:endParaRPr lang="en-US" sz="3200" b="0" dirty="0">
              <a:solidFill>
                <a:srgbClr val="000000"/>
              </a:solidFill>
              <a:highlight>
                <a:srgbClr val="FFFFFF"/>
              </a:highlight>
            </a:endParaRPr>
          </a:p>
          <a:p>
            <a:r>
              <a:rPr lang="en-US" sz="3200" b="0" dirty="0" err="1">
                <a:solidFill>
                  <a:srgbClr val="000000"/>
                </a:solidFill>
                <a:highlight>
                  <a:srgbClr val="FFFFFF"/>
                </a:highlight>
              </a:rPr>
              <a:t>lrModel</a:t>
            </a:r>
            <a:r>
              <a:rPr lang="en-US" sz="3200" b="0" dirty="0">
                <a:solidFill>
                  <a:srgbClr val="000000"/>
                </a:solidFill>
                <a:highlight>
                  <a:srgbClr val="FFFFFF"/>
                </a:highlight>
              </a:rPr>
              <a:t> </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LogisticRegression</a:t>
            </a:r>
            <a:r>
              <a:rPr lang="en-US" sz="3200" b="1" dirty="0">
                <a:solidFill>
                  <a:srgbClr val="000080"/>
                </a:solidFill>
                <a:highlight>
                  <a:srgbClr val="FFFFFF"/>
                </a:highlight>
              </a:rPr>
              <a:t>(</a:t>
            </a:r>
            <a:r>
              <a:rPr lang="en-US" sz="3200" b="0" dirty="0">
                <a:solidFill>
                  <a:srgbClr val="000000"/>
                </a:solidFill>
                <a:highlight>
                  <a:srgbClr val="FFFFFF"/>
                </a:highlight>
              </a:rPr>
              <a:t>C</a:t>
            </a:r>
            <a:r>
              <a:rPr lang="en-US" sz="3200" b="1" dirty="0">
                <a:solidFill>
                  <a:srgbClr val="000080"/>
                </a:solidFill>
                <a:highlight>
                  <a:srgbClr val="FFFFFF"/>
                </a:highlight>
              </a:rPr>
              <a:t>=</a:t>
            </a:r>
            <a:r>
              <a:rPr lang="en-US" sz="3200" b="0" dirty="0">
                <a:solidFill>
                  <a:srgbClr val="FF0000"/>
                </a:solidFill>
                <a:highlight>
                  <a:srgbClr val="FFFFFF"/>
                </a:highlight>
              </a:rPr>
              <a:t>0.1</a:t>
            </a:r>
            <a:r>
              <a:rPr lang="en-US" sz="3200" b="1" dirty="0">
                <a:solidFill>
                  <a:srgbClr val="000080"/>
                </a:solidFill>
                <a:highlight>
                  <a:srgbClr val="FFFFFF"/>
                </a:highlight>
              </a:rPr>
              <a:t>)</a:t>
            </a:r>
            <a:endParaRPr lang="en-US" sz="3200" b="0" dirty="0">
              <a:solidFill>
                <a:srgbClr val="000000"/>
              </a:solidFill>
              <a:highlight>
                <a:srgbClr val="FFFFFF"/>
              </a:highlight>
            </a:endParaRPr>
          </a:p>
          <a:p>
            <a:r>
              <a:rPr lang="en-US" sz="3200" b="0" dirty="0">
                <a:solidFill>
                  <a:srgbClr val="008000"/>
                </a:solidFill>
                <a:highlight>
                  <a:srgbClr val="FFFFFF"/>
                </a:highlight>
              </a:rPr>
              <a:t># Wrap it in the </a:t>
            </a:r>
            <a:r>
              <a:rPr lang="en-US" sz="3200" b="0" dirty="0" err="1">
                <a:solidFill>
                  <a:srgbClr val="008000"/>
                </a:solidFill>
                <a:highlight>
                  <a:srgbClr val="FFFFFF"/>
                </a:highlight>
              </a:rPr>
              <a:t>OneVsOneClassifier</a:t>
            </a:r>
            <a:r>
              <a:rPr lang="en-US" sz="3200" b="0" dirty="0">
                <a:solidFill>
                  <a:srgbClr val="008000"/>
                </a:solidFill>
                <a:highlight>
                  <a:srgbClr val="FFFFFF"/>
                </a:highlight>
              </a:rPr>
              <a:t> function</a:t>
            </a:r>
            <a:endParaRPr lang="en-US" sz="3200" b="0" dirty="0">
              <a:solidFill>
                <a:srgbClr val="000000"/>
              </a:solidFill>
              <a:highlight>
                <a:srgbClr val="FFFFFF"/>
              </a:highlight>
            </a:endParaRPr>
          </a:p>
          <a:p>
            <a:r>
              <a:rPr lang="en-US" sz="3200" b="0" dirty="0" err="1">
                <a:solidFill>
                  <a:srgbClr val="000000"/>
                </a:solidFill>
                <a:highlight>
                  <a:srgbClr val="FFFFFF"/>
                </a:highlight>
              </a:rPr>
              <a:t>ovo</a:t>
            </a:r>
            <a:r>
              <a:rPr lang="en-US" sz="3200" b="0" dirty="0">
                <a:solidFill>
                  <a:srgbClr val="000000"/>
                </a:solidFill>
                <a:highlight>
                  <a:srgbClr val="FFFFFF"/>
                </a:highlight>
              </a:rPr>
              <a:t> </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OneVsOneClassifier</a:t>
            </a:r>
            <a:r>
              <a:rPr lang="en-US" sz="3200" b="1" dirty="0">
                <a:solidFill>
                  <a:srgbClr val="000080"/>
                </a:solidFill>
                <a:highlight>
                  <a:srgbClr val="FFFFFF"/>
                </a:highlight>
              </a:rPr>
              <a:t>(</a:t>
            </a:r>
            <a:r>
              <a:rPr lang="en-US" sz="3200" b="0" dirty="0" err="1">
                <a:solidFill>
                  <a:srgbClr val="000000"/>
                </a:solidFill>
                <a:highlight>
                  <a:srgbClr val="FFFFFF"/>
                </a:highlight>
              </a:rPr>
              <a:t>lrModel</a:t>
            </a:r>
            <a:r>
              <a:rPr lang="en-US" sz="3200" b="1" dirty="0">
                <a:solidFill>
                  <a:srgbClr val="000080"/>
                </a:solidFill>
                <a:highlight>
                  <a:srgbClr val="FFFFFF"/>
                </a:highlight>
              </a:rPr>
              <a:t>)</a:t>
            </a:r>
            <a:endParaRPr lang="en-US" sz="3200" b="0" dirty="0">
              <a:solidFill>
                <a:srgbClr val="000000"/>
              </a:solidFill>
              <a:highlight>
                <a:srgbClr val="FFFFFF"/>
              </a:highlight>
            </a:endParaRPr>
          </a:p>
          <a:p>
            <a:r>
              <a:rPr lang="en-US" sz="3200" b="0" dirty="0">
                <a:solidFill>
                  <a:srgbClr val="008000"/>
                </a:solidFill>
                <a:highlight>
                  <a:srgbClr val="FFFFFF"/>
                </a:highlight>
              </a:rPr>
              <a:t># Fit the data to the </a:t>
            </a:r>
            <a:r>
              <a:rPr lang="en-US" sz="3200" b="0" dirty="0" err="1">
                <a:solidFill>
                  <a:srgbClr val="008000"/>
                </a:solidFill>
                <a:highlight>
                  <a:srgbClr val="FFFFFF"/>
                </a:highlight>
              </a:rPr>
              <a:t>OneVsOneClassifier</a:t>
            </a:r>
            <a:endParaRPr lang="en-US" sz="3200" b="0" dirty="0">
              <a:solidFill>
                <a:srgbClr val="000000"/>
              </a:solidFill>
              <a:highlight>
                <a:srgbClr val="FFFFFF"/>
              </a:highlight>
            </a:endParaRPr>
          </a:p>
          <a:p>
            <a:r>
              <a:rPr lang="fr-FR" sz="3200" b="0" dirty="0" err="1">
                <a:solidFill>
                  <a:srgbClr val="000000"/>
                </a:solidFill>
                <a:highlight>
                  <a:srgbClr val="FFFFFF"/>
                </a:highlight>
              </a:rPr>
              <a:t>ovo</a:t>
            </a:r>
            <a:r>
              <a:rPr lang="fr-FR" sz="3200" b="1" dirty="0" err="1">
                <a:solidFill>
                  <a:srgbClr val="000080"/>
                </a:solidFill>
                <a:highlight>
                  <a:srgbClr val="FFFFFF"/>
                </a:highlight>
              </a:rPr>
              <a:t>.</a:t>
            </a:r>
            <a:r>
              <a:rPr lang="fr-FR" sz="3200" b="0" dirty="0" err="1">
                <a:solidFill>
                  <a:srgbClr val="000000"/>
                </a:solidFill>
                <a:highlight>
                  <a:srgbClr val="FFFFFF"/>
                </a:highlight>
              </a:rPr>
              <a:t>fit</a:t>
            </a:r>
            <a:r>
              <a:rPr lang="fr-FR" sz="3200" b="1" dirty="0">
                <a:solidFill>
                  <a:srgbClr val="000080"/>
                </a:solidFill>
                <a:highlight>
                  <a:srgbClr val="FFFFFF"/>
                </a:highlight>
              </a:rPr>
              <a:t>(</a:t>
            </a:r>
            <a:r>
              <a:rPr lang="fr-FR" sz="3200" b="0" dirty="0" err="1">
                <a:solidFill>
                  <a:srgbClr val="000000"/>
                </a:solidFill>
                <a:highlight>
                  <a:srgbClr val="FFFFFF"/>
                </a:highlight>
              </a:rPr>
              <a:t>X_train</a:t>
            </a:r>
            <a:r>
              <a:rPr lang="fr-FR" sz="3200" b="1" dirty="0" err="1">
                <a:solidFill>
                  <a:srgbClr val="000080"/>
                </a:solidFill>
                <a:highlight>
                  <a:srgbClr val="FFFFFF"/>
                </a:highlight>
              </a:rPr>
              <a:t>,</a:t>
            </a:r>
            <a:r>
              <a:rPr lang="fr-FR" sz="3200" b="0" dirty="0" err="1">
                <a:solidFill>
                  <a:srgbClr val="000000"/>
                </a:solidFill>
                <a:highlight>
                  <a:srgbClr val="FFFFFF"/>
                </a:highlight>
              </a:rPr>
              <a:t>y_train</a:t>
            </a:r>
            <a:r>
              <a:rPr lang="fr-FR" sz="3200" b="1" dirty="0">
                <a:solidFill>
                  <a:srgbClr val="000080"/>
                </a:solidFill>
                <a:highlight>
                  <a:srgbClr val="FFFFFF"/>
                </a:highlight>
              </a:rPr>
              <a:t>)</a:t>
            </a:r>
            <a:endParaRPr lang="fr-FR" sz="3200" b="0" dirty="0">
              <a:solidFill>
                <a:srgbClr val="000000"/>
              </a:solidFill>
              <a:highlight>
                <a:srgbClr val="FFFFFF"/>
              </a:highlight>
            </a:endParaRPr>
          </a:p>
          <a:p>
            <a:r>
              <a:rPr lang="en-US" sz="3200" b="0" dirty="0">
                <a:solidFill>
                  <a:srgbClr val="008000"/>
                </a:solidFill>
                <a:highlight>
                  <a:srgbClr val="FFFFFF"/>
                </a:highlight>
              </a:rPr>
              <a:t># Predict based on the trained model</a:t>
            </a:r>
            <a:endParaRPr lang="en-US" sz="3200" b="0" dirty="0">
              <a:solidFill>
                <a:srgbClr val="000000"/>
              </a:solidFill>
              <a:highlight>
                <a:srgbClr val="FFFFFF"/>
              </a:highlight>
            </a:endParaRPr>
          </a:p>
          <a:p>
            <a:r>
              <a:rPr lang="en-US" sz="3200" b="0" dirty="0" err="1">
                <a:solidFill>
                  <a:srgbClr val="000000"/>
                </a:solidFill>
                <a:highlight>
                  <a:srgbClr val="FFFFFF"/>
                </a:highlight>
              </a:rPr>
              <a:t>y_pred</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ovo</a:t>
            </a:r>
            <a:r>
              <a:rPr lang="en-US" sz="3200" b="1" dirty="0" err="1">
                <a:solidFill>
                  <a:srgbClr val="000080"/>
                </a:solidFill>
                <a:highlight>
                  <a:srgbClr val="FFFFFF"/>
                </a:highlight>
              </a:rPr>
              <a:t>.</a:t>
            </a:r>
            <a:r>
              <a:rPr lang="en-US" sz="3200" b="0" dirty="0" err="1">
                <a:solidFill>
                  <a:srgbClr val="000000"/>
                </a:solidFill>
                <a:highlight>
                  <a:srgbClr val="FFFFFF"/>
                </a:highlight>
              </a:rPr>
              <a:t>predict</a:t>
            </a:r>
            <a:r>
              <a:rPr lang="en-US" sz="3200" b="1" dirty="0">
                <a:solidFill>
                  <a:srgbClr val="000080"/>
                </a:solidFill>
                <a:highlight>
                  <a:srgbClr val="FFFFFF"/>
                </a:highlight>
              </a:rPr>
              <a:t>(</a:t>
            </a:r>
            <a:r>
              <a:rPr lang="en-US" sz="3200" b="0" dirty="0" err="1">
                <a:solidFill>
                  <a:srgbClr val="000000"/>
                </a:solidFill>
                <a:highlight>
                  <a:srgbClr val="FFFFFF"/>
                </a:highlight>
              </a:rPr>
              <a:t>X_test</a:t>
            </a:r>
            <a:r>
              <a:rPr lang="en-US" sz="3200" b="1" dirty="0">
                <a:solidFill>
                  <a:srgbClr val="000080"/>
                </a:solidFill>
                <a:highlight>
                  <a:srgbClr val="FFFFFF"/>
                </a:highlight>
              </a:rPr>
              <a:t>)</a:t>
            </a:r>
            <a:endParaRPr lang="en-US" sz="3200" b="0" dirty="0">
              <a:solidFill>
                <a:srgbClr val="000000"/>
              </a:solidFill>
              <a:highlight>
                <a:srgbClr val="FFFFFF"/>
              </a:highlight>
            </a:endParaRPr>
          </a:p>
          <a:p>
            <a:endParaRPr lang="en-US" sz="3200" b="0" dirty="0">
              <a:solidFill>
                <a:srgbClr val="000000"/>
              </a:solidFill>
              <a:highlight>
                <a:srgbClr val="FFFFFF"/>
              </a:highlight>
            </a:endParaRPr>
          </a:p>
        </p:txBody>
      </p:sp>
      <p:sp>
        <p:nvSpPr>
          <p:cNvPr id="9" name="TextBox 8">
            <a:extLst>
              <a:ext uri="{FF2B5EF4-FFF2-40B4-BE49-F238E27FC236}">
                <a16:creationId xmlns:a16="http://schemas.microsoft.com/office/drawing/2014/main" id="{925282E2-B180-46F1-92C7-B3DA2F6FCCA9}"/>
              </a:ext>
            </a:extLst>
          </p:cNvPr>
          <p:cNvSpPr txBox="1"/>
          <p:nvPr/>
        </p:nvSpPr>
        <p:spPr>
          <a:xfrm>
            <a:off x="1050132" y="3848715"/>
            <a:ext cx="12801599" cy="584775"/>
          </a:xfrm>
          <a:prstGeom prst="rect">
            <a:avLst/>
          </a:prstGeom>
          <a:noFill/>
        </p:spPr>
        <p:txBody>
          <a:bodyPr wrap="square">
            <a:spAutoFit/>
          </a:bodyPr>
          <a:lstStyle/>
          <a:p>
            <a:r>
              <a:rPr lang="it-IT" sz="3200" dirty="0">
                <a:solidFill>
                  <a:srgbClr val="000000"/>
                </a:solidFill>
                <a:highlight>
                  <a:srgbClr val="FFFFFF"/>
                </a:highlight>
              </a:rPr>
              <a:t>lrModel </a:t>
            </a:r>
            <a:r>
              <a:rPr lang="it-IT" sz="3200" b="1" dirty="0">
                <a:solidFill>
                  <a:srgbClr val="000080"/>
                </a:solidFill>
                <a:highlight>
                  <a:srgbClr val="FFFFFF"/>
                </a:highlight>
              </a:rPr>
              <a:t>=</a:t>
            </a:r>
            <a:r>
              <a:rPr lang="it-IT" sz="3200" b="0" dirty="0">
                <a:solidFill>
                  <a:srgbClr val="000000"/>
                </a:solidFill>
                <a:highlight>
                  <a:srgbClr val="FFFFFF"/>
                </a:highlight>
              </a:rPr>
              <a:t> LogisticRegression</a:t>
            </a:r>
            <a:r>
              <a:rPr lang="it-IT" sz="3200" b="1" dirty="0">
                <a:solidFill>
                  <a:srgbClr val="000080"/>
                </a:solidFill>
                <a:highlight>
                  <a:srgbClr val="FFFFFF"/>
                </a:highlight>
              </a:rPr>
              <a:t>(</a:t>
            </a:r>
            <a:r>
              <a:rPr lang="it-IT" sz="3200" b="0" dirty="0">
                <a:solidFill>
                  <a:srgbClr val="000000"/>
                </a:solidFill>
                <a:highlight>
                  <a:srgbClr val="FFFFFF"/>
                </a:highlight>
              </a:rPr>
              <a:t>C</a:t>
            </a:r>
            <a:r>
              <a:rPr lang="it-IT" sz="3200" b="1" dirty="0">
                <a:solidFill>
                  <a:srgbClr val="000080"/>
                </a:solidFill>
                <a:highlight>
                  <a:srgbClr val="FFFFFF"/>
                </a:highlight>
              </a:rPr>
              <a:t>=</a:t>
            </a:r>
            <a:r>
              <a:rPr lang="it-IT" sz="3200" b="0" dirty="0">
                <a:solidFill>
                  <a:srgbClr val="FF0000"/>
                </a:solidFill>
                <a:highlight>
                  <a:srgbClr val="FFFFFF"/>
                </a:highlight>
              </a:rPr>
              <a:t>0.1</a:t>
            </a:r>
            <a:r>
              <a:rPr lang="it-IT" sz="3200" b="1" dirty="0">
                <a:solidFill>
                  <a:srgbClr val="000080"/>
                </a:solidFill>
                <a:highlight>
                  <a:srgbClr val="FFFFFF"/>
                </a:highlight>
              </a:rPr>
              <a:t>,</a:t>
            </a:r>
            <a:r>
              <a:rPr lang="it-IT" sz="3200" b="0" dirty="0">
                <a:solidFill>
                  <a:srgbClr val="000000"/>
                </a:solidFill>
                <a:highlight>
                  <a:srgbClr val="FFFFFF"/>
                </a:highlight>
              </a:rPr>
              <a:t> multi_class</a:t>
            </a:r>
            <a:r>
              <a:rPr lang="it-IT" sz="3200" b="1" dirty="0">
                <a:solidFill>
                  <a:srgbClr val="000080"/>
                </a:solidFill>
                <a:highlight>
                  <a:srgbClr val="FFFFFF"/>
                </a:highlight>
              </a:rPr>
              <a:t>=</a:t>
            </a:r>
            <a:r>
              <a:rPr lang="it-IT" sz="3200" b="0" dirty="0">
                <a:solidFill>
                  <a:srgbClr val="808080"/>
                </a:solidFill>
                <a:highlight>
                  <a:srgbClr val="FFFFFF"/>
                </a:highlight>
              </a:rPr>
              <a:t>"ovr"</a:t>
            </a:r>
            <a:r>
              <a:rPr lang="it-IT" sz="3200" b="1" dirty="0">
                <a:solidFill>
                  <a:srgbClr val="000080"/>
                </a:solidFill>
                <a:highlight>
                  <a:srgbClr val="FFFFFF"/>
                </a:highlight>
              </a:rPr>
              <a:t>)</a:t>
            </a:r>
            <a:endParaRPr lang="en-US" sz="3200" dirty="0"/>
          </a:p>
        </p:txBody>
      </p:sp>
    </p:spTree>
    <p:extLst>
      <p:ext uri="{BB962C8B-B14F-4D97-AF65-F5344CB8AC3E}">
        <p14:creationId xmlns:p14="http://schemas.microsoft.com/office/powerpoint/2010/main" val="262206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p:txBody>
          <a:bodyPr/>
          <a:lstStyle/>
          <a:p>
            <a:r>
              <a:rPr lang="en-US" dirty="0"/>
              <a:t>Different metrics are used</a:t>
            </a:r>
          </a:p>
          <a:p>
            <a:pPr marL="571500" indent="-571500">
              <a:buFont typeface="Arial" panose="020B0604020202020204" pitchFamily="34" charset="0"/>
              <a:buChar char="•"/>
            </a:pPr>
            <a:r>
              <a:rPr lang="en-US" dirty="0"/>
              <a:t>Always start from a “Confusion Matrix”</a:t>
            </a:r>
          </a:p>
          <a:p>
            <a:pPr marL="1257300" lvl="1" indent="-571500">
              <a:buFont typeface="Arial" panose="020B0604020202020204" pitchFamily="34" charset="0"/>
              <a:buChar char="•"/>
            </a:pPr>
            <a:r>
              <a:rPr lang="en-US" dirty="0"/>
              <a:t>P: positives, n: negatives</a:t>
            </a:r>
          </a:p>
          <a:p>
            <a:pPr marL="1257300" lvl="1" indent="-571500">
              <a:buFont typeface="Arial" panose="020B0604020202020204" pitchFamily="34" charset="0"/>
              <a:buChar char="•"/>
            </a:pPr>
            <a:r>
              <a:rPr lang="en-US" dirty="0"/>
              <a:t>‘: predicted</a:t>
            </a:r>
          </a:p>
          <a:p>
            <a:endParaRPr lang="en-US" dirty="0"/>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36</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a:t>
            </a:r>
          </a:p>
        </p:txBody>
      </p:sp>
      <p:graphicFrame>
        <p:nvGraphicFramePr>
          <p:cNvPr id="5" name="Table 5">
            <a:extLst>
              <a:ext uri="{FF2B5EF4-FFF2-40B4-BE49-F238E27FC236}">
                <a16:creationId xmlns:a16="http://schemas.microsoft.com/office/drawing/2014/main" id="{90991180-7385-4A60-A0BE-44FA2CB9519C}"/>
              </a:ext>
            </a:extLst>
          </p:cNvPr>
          <p:cNvGraphicFramePr>
            <a:graphicFrameLocks noGrp="1"/>
          </p:cNvGraphicFramePr>
          <p:nvPr>
            <p:extLst>
              <p:ext uri="{D42A27DB-BD31-4B8C-83A1-F6EECF244321}">
                <p14:modId xmlns:p14="http://schemas.microsoft.com/office/powerpoint/2010/main" val="2799695819"/>
              </p:ext>
            </p:extLst>
          </p:nvPr>
        </p:nvGraphicFramePr>
        <p:xfrm>
          <a:off x="10233765" y="1968848"/>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True positives</a:t>
                      </a:r>
                    </a:p>
                  </a:txBody>
                  <a:tcPr/>
                </a:tc>
                <a:tc>
                  <a:txBody>
                    <a:bodyPr/>
                    <a:lstStyle/>
                    <a:p>
                      <a:pPr algn="ctr"/>
                      <a:r>
                        <a:rPr lang="en-US" dirty="0"/>
                        <a:t>False negatives</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False positives</a:t>
                      </a:r>
                    </a:p>
                  </a:txBody>
                  <a:tcPr/>
                </a:tc>
                <a:tc>
                  <a:txBody>
                    <a:bodyPr/>
                    <a:lstStyle/>
                    <a:p>
                      <a:pPr algn="ctr"/>
                      <a:r>
                        <a:rPr lang="en-US" dirty="0"/>
                        <a:t>True negatives</a:t>
                      </a:r>
                    </a:p>
                  </a:txBody>
                  <a:tcPr/>
                </a:tc>
                <a:extLst>
                  <a:ext uri="{0D108BD9-81ED-4DB2-BD59-A6C34878D82A}">
                    <a16:rowId xmlns:a16="http://schemas.microsoft.com/office/drawing/2014/main" val="1644517937"/>
                  </a:ext>
                </a:extLst>
              </a:tr>
            </a:tbl>
          </a:graphicData>
        </a:graphic>
      </p:graphicFrame>
      <p:sp>
        <p:nvSpPr>
          <p:cNvPr id="9" name="Rectangle 8">
            <a:extLst>
              <a:ext uri="{FF2B5EF4-FFF2-40B4-BE49-F238E27FC236}">
                <a16:creationId xmlns:a16="http://schemas.microsoft.com/office/drawing/2014/main" id="{22586541-59CB-420C-A8BA-962F805403DE}"/>
              </a:ext>
            </a:extLst>
          </p:cNvPr>
          <p:cNvSpPr/>
          <p:nvPr/>
        </p:nvSpPr>
        <p:spPr>
          <a:xfrm>
            <a:off x="12663814" y="2906038"/>
            <a:ext cx="2354893" cy="876822"/>
          </a:xfrm>
          <a:prstGeom prst="rect">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060DBC-7FF5-4393-A474-74A8DE78442F}"/>
              </a:ext>
            </a:extLst>
          </p:cNvPr>
          <p:cNvSpPr/>
          <p:nvPr/>
        </p:nvSpPr>
        <p:spPr>
          <a:xfrm>
            <a:off x="15052109" y="3809043"/>
            <a:ext cx="2354893" cy="876822"/>
          </a:xfrm>
          <a:prstGeom prst="rect">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3ABFC7-77A3-4E8F-802D-CF5DCBA2C3BA}"/>
              </a:ext>
            </a:extLst>
          </p:cNvPr>
          <p:cNvSpPr/>
          <p:nvPr/>
        </p:nvSpPr>
        <p:spPr>
          <a:xfrm>
            <a:off x="12659638" y="3810174"/>
            <a:ext cx="2354893" cy="876822"/>
          </a:xfrm>
          <a:prstGeom prst="rect">
            <a:avLst/>
          </a:prstGeom>
          <a:solidFill>
            <a:srgbClr val="FF000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CBADB3-C0BB-4A8C-A846-1BBD31E01080}"/>
              </a:ext>
            </a:extLst>
          </p:cNvPr>
          <p:cNvSpPr/>
          <p:nvPr/>
        </p:nvSpPr>
        <p:spPr>
          <a:xfrm>
            <a:off x="15052109" y="2906038"/>
            <a:ext cx="2354893" cy="876822"/>
          </a:xfrm>
          <a:prstGeom prst="rect">
            <a:avLst/>
          </a:prstGeom>
          <a:solidFill>
            <a:srgbClr val="FF000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8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a:xfrm>
                <a:off x="1050131" y="1818823"/>
                <a:ext cx="16575629" cy="8035582"/>
              </a:xfrm>
            </p:spPr>
            <p:txBody>
              <a:bodyPr/>
              <a:lstStyle/>
              <a:p>
                <a:r>
                  <a:rPr lang="en-US" dirty="0"/>
                  <a:t>Different metrics are used</a:t>
                </a:r>
              </a:p>
              <a:p>
                <a:pPr marL="571500" indent="-571500">
                  <a:buFont typeface="Arial" panose="020B0604020202020204" pitchFamily="34" charset="0"/>
                  <a:buChar char="•"/>
                </a:pPr>
                <a:r>
                  <a:rPr lang="en-US" dirty="0"/>
                  <a:t>Accuracy:</a:t>
                </a:r>
              </a:p>
              <a:p>
                <a:pPr marL="1257300" lvl="1" indent="-571500">
                  <a:buFont typeface="Arial" panose="020B0604020202020204" pitchFamily="34" charset="0"/>
                  <a:buChar char="•"/>
                </a:pPr>
                <a:r>
                  <a:rPr lang="en-US" dirty="0"/>
                  <a:t>The number of correctly predicted data </a:t>
                </a:r>
                <a:br>
                  <a:rPr lang="en-US" dirty="0"/>
                </a:br>
                <a:r>
                  <a:rPr lang="en-US" dirty="0"/>
                  <a:t>points out of all the data points</a:t>
                </a:r>
              </a:p>
              <a:p>
                <a:pPr marL="1257300" lvl="1" indent="-5715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𝑇𝑁</m:t>
                        </m:r>
                      </m:den>
                    </m:f>
                  </m:oMath>
                </a14:m>
                <a:endParaRPr lang="en-US" b="0" dirty="0"/>
              </a:p>
              <a:p>
                <a:pPr marL="571500" indent="-571500">
                  <a:buFont typeface="Arial" panose="020B0604020202020204" pitchFamily="34" charset="0"/>
                  <a:buChar char="•"/>
                </a:pPr>
                <a:r>
                  <a:rPr lang="en-US" dirty="0"/>
                  <a:t>Recall (sensitivity):</a:t>
                </a:r>
              </a:p>
              <a:p>
                <a:pPr marL="1257300" lvl="1" indent="-571500">
                  <a:buFont typeface="Arial" panose="020B0604020202020204" pitchFamily="34" charset="0"/>
                  <a:buChar char="•"/>
                </a:pPr>
                <a:r>
                  <a:rPr lang="en-US" dirty="0"/>
                  <a:t>The ability of a model to find all the relevant cases within a data set</a:t>
                </a:r>
              </a:p>
              <a:p>
                <a:pPr marL="1257300" lvl="1" indent="-5715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a:p>
              <a:p>
                <a:pPr marL="571500" indent="-571500">
                  <a:buFont typeface="Arial" panose="020B0604020202020204" pitchFamily="34" charset="0"/>
                  <a:buChar char="•"/>
                </a:pPr>
                <a:r>
                  <a:rPr lang="en-US" dirty="0"/>
                  <a:t>Precision:</a:t>
                </a:r>
              </a:p>
              <a:p>
                <a:pPr marL="1257300" lvl="1" indent="-571500">
                  <a:buFont typeface="Arial" panose="020B0604020202020204" pitchFamily="34" charset="0"/>
                  <a:buChar char="•"/>
                </a:pPr>
                <a:r>
                  <a:rPr lang="en-US" dirty="0"/>
                  <a:t> The ability of a classification model to identify only the relevant data points</a:t>
                </a:r>
              </a:p>
              <a:p>
                <a:pPr marL="1257300" lvl="1" indent="-5715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𝑃𝑟𝑒𝑐𝑒𝑠𝑖𝑜𝑛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8035582"/>
              </a:xfrm>
              <a:blipFill>
                <a:blip r:embed="rId2"/>
                <a:stretch>
                  <a:fillRect l="-1103" t="-182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37</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a:t>
            </a:r>
          </a:p>
        </p:txBody>
      </p:sp>
      <p:graphicFrame>
        <p:nvGraphicFramePr>
          <p:cNvPr id="5" name="Table 5">
            <a:extLst>
              <a:ext uri="{FF2B5EF4-FFF2-40B4-BE49-F238E27FC236}">
                <a16:creationId xmlns:a16="http://schemas.microsoft.com/office/drawing/2014/main" id="{90991180-7385-4A60-A0BE-44FA2CB9519C}"/>
              </a:ext>
            </a:extLst>
          </p:cNvPr>
          <p:cNvGraphicFramePr>
            <a:graphicFrameLocks noGrp="1"/>
          </p:cNvGraphicFramePr>
          <p:nvPr>
            <p:extLst>
              <p:ext uri="{D42A27DB-BD31-4B8C-83A1-F6EECF244321}">
                <p14:modId xmlns:p14="http://schemas.microsoft.com/office/powerpoint/2010/main" val="1082413467"/>
              </p:ext>
            </p:extLst>
          </p:nvPr>
        </p:nvGraphicFramePr>
        <p:xfrm>
          <a:off x="10233765" y="1968848"/>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TP</a:t>
                      </a:r>
                    </a:p>
                  </a:txBody>
                  <a:tcPr/>
                </a:tc>
                <a:tc>
                  <a:txBody>
                    <a:bodyPr/>
                    <a:lstStyle/>
                    <a:p>
                      <a:pPr algn="ctr"/>
                      <a:r>
                        <a:rPr lang="en-US" dirty="0"/>
                        <a:t>FN</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FP</a:t>
                      </a:r>
                    </a:p>
                  </a:txBody>
                  <a:tcPr/>
                </a:tc>
                <a:tc>
                  <a:txBody>
                    <a:bodyPr/>
                    <a:lstStyle/>
                    <a:p>
                      <a:pPr algn="ctr"/>
                      <a:r>
                        <a:rPr lang="en-US" dirty="0"/>
                        <a:t>TN</a:t>
                      </a:r>
                    </a:p>
                  </a:txBody>
                  <a:tcPr/>
                </a:tc>
                <a:extLst>
                  <a:ext uri="{0D108BD9-81ED-4DB2-BD59-A6C34878D82A}">
                    <a16:rowId xmlns:a16="http://schemas.microsoft.com/office/drawing/2014/main" val="1644517937"/>
                  </a:ext>
                </a:extLst>
              </a:tr>
            </a:tbl>
          </a:graphicData>
        </a:graphic>
      </p:graphicFrame>
    </p:spTree>
    <p:extLst>
      <p:ext uri="{BB962C8B-B14F-4D97-AF65-F5344CB8AC3E}">
        <p14:creationId xmlns:p14="http://schemas.microsoft.com/office/powerpoint/2010/main" val="1442370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a:xfrm>
                <a:off x="1050131" y="1818823"/>
                <a:ext cx="16575629" cy="8035582"/>
              </a:xfrm>
            </p:spPr>
            <p:txBody>
              <a:bodyPr/>
              <a:lstStyle/>
              <a:p>
                <a:r>
                  <a:rPr lang="en-US" b="0" dirty="0"/>
                  <a:t>Note: Recall and precision can also be </a:t>
                </a:r>
                <a:br>
                  <a:rPr lang="en-US" b="0" dirty="0"/>
                </a:br>
                <a:r>
                  <a:rPr lang="en-US" b="0" dirty="0"/>
                  <a:t>           calculated for the negatives instead </a:t>
                </a:r>
                <a:br>
                  <a:rPr lang="en-US" b="0" dirty="0"/>
                </a:br>
                <a:r>
                  <a:rPr lang="en-US" b="0" dirty="0"/>
                  <a:t>           of the positives</a:t>
                </a:r>
              </a:p>
              <a:p>
                <a:endParaRPr lang="en-US" dirty="0"/>
              </a:p>
              <a:p>
                <a:endParaRPr lang="en-US" b="0" dirty="0"/>
              </a:p>
              <a:p>
                <a:pPr marL="571500" indent="-571500">
                  <a:buFont typeface="Arial" panose="020B0604020202020204" pitchFamily="34" charset="0"/>
                  <a:buChar char="•"/>
                </a:pPr>
                <a:r>
                  <a:rPr lang="en-US" dirty="0"/>
                  <a:t>Recall:</a:t>
                </a:r>
              </a:p>
              <a:p>
                <a:pPr marL="1257300" lvl="1" indent="-571500">
                  <a:buFont typeface="Arial" panose="020B0604020202020204" pitchFamily="34" charset="0"/>
                  <a:buChar char="•"/>
                </a:pPr>
                <a:r>
                  <a:rPr lang="en-US" dirty="0"/>
                  <a:t>The ability of a model to find all the relevant cases within a data set</a:t>
                </a:r>
              </a:p>
              <a:p>
                <a:pPr marL="1257300" lvl="1" indent="-5715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a:p>
              <a:p>
                <a:pPr marL="571500" indent="-571500">
                  <a:buFont typeface="Arial" panose="020B0604020202020204" pitchFamily="34" charset="0"/>
                  <a:buChar char="•"/>
                </a:pPr>
                <a:r>
                  <a:rPr lang="en-US" dirty="0"/>
                  <a:t>Precision:</a:t>
                </a:r>
              </a:p>
              <a:p>
                <a:pPr marL="1257300" lvl="1" indent="-571500">
                  <a:buFont typeface="Arial" panose="020B0604020202020204" pitchFamily="34" charset="0"/>
                  <a:buChar char="•"/>
                </a:pPr>
                <a:r>
                  <a:rPr lang="en-US" dirty="0"/>
                  <a:t> The ability of a classification model to identify only the relevant data points</a:t>
                </a:r>
              </a:p>
              <a:p>
                <a:pPr marL="1257300" lvl="1" indent="-5715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𝑃𝑟𝑒𝑐𝑒𝑠𝑖𝑜𝑛</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𝑇𝑁</m:t>
                        </m:r>
                      </m:den>
                    </m:f>
                  </m:oMath>
                </a14:m>
                <a:endParaRPr lang="en-US" dirty="0"/>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8035582"/>
              </a:xfrm>
              <a:blipFill>
                <a:blip r:embed="rId2"/>
                <a:stretch>
                  <a:fillRect l="-1103" t="-182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38</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a:t>
            </a:r>
          </a:p>
        </p:txBody>
      </p:sp>
      <p:graphicFrame>
        <p:nvGraphicFramePr>
          <p:cNvPr id="5" name="Table 5">
            <a:extLst>
              <a:ext uri="{FF2B5EF4-FFF2-40B4-BE49-F238E27FC236}">
                <a16:creationId xmlns:a16="http://schemas.microsoft.com/office/drawing/2014/main" id="{90991180-7385-4A60-A0BE-44FA2CB9519C}"/>
              </a:ext>
            </a:extLst>
          </p:cNvPr>
          <p:cNvGraphicFramePr>
            <a:graphicFrameLocks noGrp="1"/>
          </p:cNvGraphicFramePr>
          <p:nvPr/>
        </p:nvGraphicFramePr>
        <p:xfrm>
          <a:off x="10233765" y="1968848"/>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TP</a:t>
                      </a:r>
                    </a:p>
                  </a:txBody>
                  <a:tcPr/>
                </a:tc>
                <a:tc>
                  <a:txBody>
                    <a:bodyPr/>
                    <a:lstStyle/>
                    <a:p>
                      <a:pPr algn="ctr"/>
                      <a:r>
                        <a:rPr lang="en-US" dirty="0"/>
                        <a:t>FN</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FP</a:t>
                      </a:r>
                    </a:p>
                  </a:txBody>
                  <a:tcPr/>
                </a:tc>
                <a:tc>
                  <a:txBody>
                    <a:bodyPr/>
                    <a:lstStyle/>
                    <a:p>
                      <a:pPr algn="ctr"/>
                      <a:r>
                        <a:rPr lang="en-US" dirty="0"/>
                        <a:t>TN</a:t>
                      </a:r>
                    </a:p>
                  </a:txBody>
                  <a:tcPr/>
                </a:tc>
                <a:extLst>
                  <a:ext uri="{0D108BD9-81ED-4DB2-BD59-A6C34878D82A}">
                    <a16:rowId xmlns:a16="http://schemas.microsoft.com/office/drawing/2014/main" val="1644517937"/>
                  </a:ext>
                </a:extLst>
              </a:tr>
            </a:tbl>
          </a:graphicData>
        </a:graphic>
      </p:graphicFrame>
    </p:spTree>
    <p:extLst>
      <p:ext uri="{BB962C8B-B14F-4D97-AF65-F5344CB8AC3E}">
        <p14:creationId xmlns:p14="http://schemas.microsoft.com/office/powerpoint/2010/main" val="3022032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a:xfrm>
                <a:off x="1050131" y="1818823"/>
                <a:ext cx="16575629" cy="8035582"/>
              </a:xfrm>
            </p:spPr>
            <p:txBody>
              <a:bodyPr/>
              <a:lstStyle/>
              <a:p>
                <a:r>
                  <a:rPr lang="en-US" dirty="0"/>
                  <a:t>Different metrics are used</a:t>
                </a:r>
              </a:p>
              <a:p>
                <a:pPr marL="571500" indent="-571500">
                  <a:buFont typeface="Arial" panose="020B0604020202020204" pitchFamily="34" charset="0"/>
                  <a:buChar char="•"/>
                </a:pPr>
                <a:r>
                  <a:rPr lang="en-US" dirty="0"/>
                  <a:t>F1 score: </a:t>
                </a:r>
              </a:p>
              <a:p>
                <a:pPr marL="1257300" lvl="1" indent="-571500">
                  <a:buFont typeface="Arial" panose="020B0604020202020204" pitchFamily="34" charset="0"/>
                  <a:buChar char="•"/>
                </a:pPr>
                <a:r>
                  <a:rPr lang="en-US" dirty="0"/>
                  <a:t>The harmonic mean of Precision and Recall</a:t>
                </a:r>
              </a:p>
              <a:p>
                <a:pPr marL="1257300" lvl="1" indent="-571500">
                  <a:buFont typeface="Arial" panose="020B0604020202020204" pitchFamily="34" charset="0"/>
                  <a:buChar char="•"/>
                </a:pPr>
                <a:r>
                  <a:rPr lang="en-US" dirty="0"/>
                  <a:t>This score takes both false positives and false negatives into account. </a:t>
                </a:r>
              </a:p>
              <a:p>
                <a:pPr marL="1257300" lvl="1" indent="-571500">
                  <a:buFont typeface="Arial" panose="020B0604020202020204" pitchFamily="34" charset="0"/>
                  <a:buChar char="•"/>
                </a:pPr>
                <a:r>
                  <a:rPr lang="en-US" dirty="0"/>
                  <a:t>Generally, F1 is more useful than accuracy, especially if you have an uneven class distribution (unbalanced data)</a:t>
                </a:r>
              </a:p>
              <a:p>
                <a:pPr marL="1257300" lvl="1" indent="-5715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1 </m:t>
                    </m:r>
                    <m:r>
                      <a:rPr lang="en-US" b="0" i="1" smtClean="0">
                        <a:latin typeface="Cambria Math" panose="02040503050406030204" pitchFamily="18" charset="0"/>
                      </a:rPr>
                      <m:t>𝑠𝑐𝑜𝑟𝑒</m:t>
                    </m:r>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num>
                      <m:den>
                        <m:r>
                          <a:rPr lang="en-US" b="0" i="1" smtClean="0">
                            <a:latin typeface="Cambria Math" panose="02040503050406030204" pitchFamily="18" charset="0"/>
                          </a:rPr>
                          <m:t>𝑟𝑒𝑐𝑎𝑙𝑙</m:t>
                        </m:r>
                        <m:r>
                          <a:rPr lang="en-US" b="0" i="1" smtClean="0">
                            <a:latin typeface="Cambria Math" panose="02040503050406030204" pitchFamily="18" charset="0"/>
                          </a:rPr>
                          <m:t>+</m:t>
                        </m:r>
                        <m:r>
                          <a:rPr lang="en-US" b="0" i="1" smtClean="0">
                            <a:latin typeface="Cambria Math" panose="02040503050406030204" pitchFamily="18" charset="0"/>
                          </a:rPr>
                          <m:t>𝑝𝑟𝑒𝑐𝑖𝑠𝑖𝑜𝑛</m:t>
                        </m:r>
                      </m:den>
                    </m:f>
                  </m:oMath>
                </a14:m>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r>
                  <a:rPr lang="en-US" dirty="0"/>
                  <a:t>Note: this can also be calculated both for positives and negatives</a:t>
                </a:r>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8035582"/>
              </a:xfrm>
              <a:blipFill>
                <a:blip r:embed="rId2"/>
                <a:stretch>
                  <a:fillRect l="-1103" t="-1820" r="-33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39</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a:t>
            </a:r>
          </a:p>
        </p:txBody>
      </p:sp>
      <p:graphicFrame>
        <p:nvGraphicFramePr>
          <p:cNvPr id="5" name="Table 5">
            <a:extLst>
              <a:ext uri="{FF2B5EF4-FFF2-40B4-BE49-F238E27FC236}">
                <a16:creationId xmlns:a16="http://schemas.microsoft.com/office/drawing/2014/main" id="{90991180-7385-4A60-A0BE-44FA2CB9519C}"/>
              </a:ext>
            </a:extLst>
          </p:cNvPr>
          <p:cNvGraphicFramePr>
            <a:graphicFrameLocks noGrp="1"/>
          </p:cNvGraphicFramePr>
          <p:nvPr>
            <p:extLst>
              <p:ext uri="{D42A27DB-BD31-4B8C-83A1-F6EECF244321}">
                <p14:modId xmlns:p14="http://schemas.microsoft.com/office/powerpoint/2010/main" val="3102655249"/>
              </p:ext>
            </p:extLst>
          </p:nvPr>
        </p:nvGraphicFramePr>
        <p:xfrm>
          <a:off x="11077185" y="7543800"/>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TP</a:t>
                      </a:r>
                    </a:p>
                  </a:txBody>
                  <a:tcPr/>
                </a:tc>
                <a:tc>
                  <a:txBody>
                    <a:bodyPr/>
                    <a:lstStyle/>
                    <a:p>
                      <a:pPr algn="ctr"/>
                      <a:r>
                        <a:rPr lang="en-US" dirty="0"/>
                        <a:t>FN</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FP</a:t>
                      </a:r>
                    </a:p>
                  </a:txBody>
                  <a:tcPr/>
                </a:tc>
                <a:tc>
                  <a:txBody>
                    <a:bodyPr/>
                    <a:lstStyle/>
                    <a:p>
                      <a:pPr algn="ctr"/>
                      <a:r>
                        <a:rPr lang="en-US" dirty="0"/>
                        <a:t>TN</a:t>
                      </a:r>
                    </a:p>
                  </a:txBody>
                  <a:tcPr/>
                </a:tc>
                <a:extLst>
                  <a:ext uri="{0D108BD9-81ED-4DB2-BD59-A6C34878D82A}">
                    <a16:rowId xmlns:a16="http://schemas.microsoft.com/office/drawing/2014/main" val="1644517937"/>
                  </a:ext>
                </a:extLst>
              </a:tr>
            </a:tbl>
          </a:graphicData>
        </a:graphic>
      </p:graphicFrame>
    </p:spTree>
    <p:extLst>
      <p:ext uri="{BB962C8B-B14F-4D97-AF65-F5344CB8AC3E}">
        <p14:creationId xmlns:p14="http://schemas.microsoft.com/office/powerpoint/2010/main" val="76269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Classification applications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6" name="Picture 5">
            <a:extLst>
              <a:ext uri="{FF2B5EF4-FFF2-40B4-BE49-F238E27FC236}">
                <a16:creationId xmlns:a16="http://schemas.microsoft.com/office/drawing/2014/main" id="{CDAEEC5C-8607-44F7-B70D-2A273EB4A96E}"/>
              </a:ext>
            </a:extLst>
          </p:cNvPr>
          <p:cNvPicPr>
            <a:picLocks noChangeAspect="1"/>
          </p:cNvPicPr>
          <p:nvPr/>
        </p:nvPicPr>
        <p:blipFill>
          <a:blip r:embed="rId2"/>
          <a:stretch>
            <a:fillRect/>
          </a:stretch>
        </p:blipFill>
        <p:spPr>
          <a:xfrm>
            <a:off x="8336263" y="3797975"/>
            <a:ext cx="9951737" cy="6489025"/>
          </a:xfrm>
          <a:prstGeom prst="rect">
            <a:avLst/>
          </a:prstGeom>
        </p:spPr>
      </p:pic>
      <p:sp>
        <p:nvSpPr>
          <p:cNvPr id="5" name="Oval 4">
            <a:extLst>
              <a:ext uri="{FF2B5EF4-FFF2-40B4-BE49-F238E27FC236}">
                <a16:creationId xmlns:a16="http://schemas.microsoft.com/office/drawing/2014/main" id="{6F3B95B1-B8F0-4789-AD02-1E428B7B31F4}"/>
              </a:ext>
            </a:extLst>
          </p:cNvPr>
          <p:cNvSpPr/>
          <p:nvPr/>
        </p:nvSpPr>
        <p:spPr>
          <a:xfrm>
            <a:off x="13204827" y="3797975"/>
            <a:ext cx="4028575" cy="2252128"/>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ace Emotion Recognizer In 6 Lines of Code - Analytics India Magazine">
            <a:extLst>
              <a:ext uri="{FF2B5EF4-FFF2-40B4-BE49-F238E27FC236}">
                <a16:creationId xmlns:a16="http://schemas.microsoft.com/office/drawing/2014/main" id="{BC88926D-3A73-4093-AD1F-A30F8CA47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93" y="3075131"/>
            <a:ext cx="733757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a:xfrm>
                <a:off x="1050131" y="1818823"/>
                <a:ext cx="16575629" cy="8035582"/>
              </a:xfrm>
            </p:spPr>
            <p:txBody>
              <a:bodyPr/>
              <a:lstStyle/>
              <a:p>
                <a:r>
                  <a:rPr lang="en-US" dirty="0"/>
                  <a:t>Metrics – examples</a:t>
                </a:r>
              </a:p>
              <a:p>
                <a:pPr marL="571500" indent="-571500">
                  <a:buFont typeface="Arial" panose="020B0604020202020204" pitchFamily="34" charset="0"/>
                  <a:buChar char="•"/>
                </a:pPr>
                <a:r>
                  <a:rPr lang="en-US" dirty="0"/>
                  <a:t>Accuracy</a:t>
                </a:r>
              </a:p>
              <a:p>
                <a:pPr marL="1257300" lvl="1" indent="-57150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70+10</m:t>
                        </m:r>
                      </m:num>
                      <m:den>
                        <m:r>
                          <a:rPr lang="en-US" b="0" i="1" smtClean="0">
                            <a:latin typeface="Cambria Math" panose="02040503050406030204" pitchFamily="18" charset="0"/>
                          </a:rPr>
                          <m:t>70+15+5+10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r>
                          <a:rPr lang="en-US" b="0" i="1" smtClean="0">
                            <a:latin typeface="Cambria Math" panose="02040503050406030204" pitchFamily="18" charset="0"/>
                          </a:rPr>
                          <m:t>100</m:t>
                        </m:r>
                      </m:den>
                    </m:f>
                    <m:r>
                      <a:rPr lang="en-US" b="0" i="1" smtClean="0">
                        <a:latin typeface="Cambria Math" panose="02040503050406030204" pitchFamily="18" charset="0"/>
                      </a:rPr>
                      <m:t>=80%</m:t>
                    </m:r>
                  </m:oMath>
                </a14:m>
                <a:endParaRPr lang="en-US" b="0" dirty="0"/>
              </a:p>
              <a:p>
                <a:pPr marL="571500" indent="-571500">
                  <a:buFont typeface="Arial" panose="020B0604020202020204" pitchFamily="34" charset="0"/>
                  <a:buChar char="•"/>
                </a:pPr>
                <a:r>
                  <a:rPr lang="en-US" dirty="0"/>
                  <a:t>Recall</a:t>
                </a:r>
              </a:p>
              <a:p>
                <a:pPr marL="1257300" lvl="1" indent="-571500">
                  <a:buFont typeface="Arial" panose="020B0604020202020204" pitchFamily="34" charset="0"/>
                  <a:buChar char="•"/>
                </a:pPr>
                <a:r>
                  <a:rPr lang="en-US" b="0" dirty="0"/>
                  <a:t>Positives: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70+15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85</m:t>
                        </m:r>
                      </m:den>
                    </m:f>
                    <m:r>
                      <a:rPr lang="en-US" b="0" i="1" smtClean="0">
                        <a:latin typeface="Cambria Math" panose="02040503050406030204" pitchFamily="18" charset="0"/>
                      </a:rPr>
                      <m:t>=82,35%</m:t>
                    </m:r>
                  </m:oMath>
                </a14:m>
                <a:endParaRPr lang="en-US" b="0" dirty="0"/>
              </a:p>
              <a:p>
                <a:pPr marL="1257300" lvl="1" indent="-571500">
                  <a:buFont typeface="Arial" panose="020B0604020202020204" pitchFamily="34" charset="0"/>
                  <a:buChar char="•"/>
                </a:pPr>
                <a:r>
                  <a:rPr lang="en-US" dirty="0"/>
                  <a:t>Negatives: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5+10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15</m:t>
                        </m:r>
                      </m:den>
                    </m:f>
                    <m:r>
                      <a:rPr lang="en-US" b="0" i="1" smtClean="0">
                        <a:latin typeface="Cambria Math" panose="02040503050406030204" pitchFamily="18" charset="0"/>
                      </a:rPr>
                      <m:t>=66,67%</m:t>
                    </m:r>
                  </m:oMath>
                </a14:m>
                <a:r>
                  <a:rPr lang="en-US" dirty="0"/>
                  <a:t> </a:t>
                </a:r>
              </a:p>
              <a:p>
                <a:pPr marL="571500" indent="-571500">
                  <a:buFont typeface="Arial" panose="020B0604020202020204" pitchFamily="34" charset="0"/>
                  <a:buChar char="•"/>
                </a:pPr>
                <a:r>
                  <a:rPr lang="en-US" dirty="0"/>
                  <a:t>Precision</a:t>
                </a:r>
              </a:p>
              <a:p>
                <a:pPr marL="1257300" lvl="1" indent="-571500">
                  <a:buFont typeface="Arial" panose="020B0604020202020204" pitchFamily="34" charset="0"/>
                  <a:buChar char="•"/>
                </a:pPr>
                <a:r>
                  <a:rPr lang="en-US" dirty="0"/>
                  <a:t>Positives: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70+5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75</m:t>
                        </m:r>
                      </m:den>
                    </m:f>
                    <m:r>
                      <a:rPr lang="en-US" b="0" i="1" smtClean="0">
                        <a:latin typeface="Cambria Math" panose="02040503050406030204" pitchFamily="18" charset="0"/>
                      </a:rPr>
                      <m:t>=93,33%</m:t>
                    </m:r>
                  </m:oMath>
                </a14:m>
                <a:endParaRPr lang="en-US" dirty="0"/>
              </a:p>
              <a:p>
                <a:pPr marL="1257300" lvl="1" indent="-571500">
                  <a:buFont typeface="Arial" panose="020B0604020202020204" pitchFamily="34" charset="0"/>
                  <a:buChar char="•"/>
                </a:pPr>
                <a:r>
                  <a:rPr lang="en-US" dirty="0"/>
                  <a:t>Negatives: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25</m:t>
                        </m:r>
                      </m:den>
                    </m:f>
                    <m:r>
                      <a:rPr lang="en-US" b="0" i="1" smtClean="0">
                        <a:latin typeface="Cambria Math" panose="02040503050406030204" pitchFamily="18" charset="0"/>
                      </a:rPr>
                      <m:t>=40%</m:t>
                    </m:r>
                  </m:oMath>
                </a14:m>
                <a:endParaRPr lang="en-US" dirty="0"/>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8035582"/>
              </a:xfrm>
              <a:blipFill>
                <a:blip r:embed="rId2"/>
                <a:stretch>
                  <a:fillRect l="-1103" t="-182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40</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a:t>
            </a:r>
          </a:p>
        </p:txBody>
      </p:sp>
      <p:graphicFrame>
        <p:nvGraphicFramePr>
          <p:cNvPr id="5" name="Table 5">
            <a:extLst>
              <a:ext uri="{FF2B5EF4-FFF2-40B4-BE49-F238E27FC236}">
                <a16:creationId xmlns:a16="http://schemas.microsoft.com/office/drawing/2014/main" id="{90991180-7385-4A60-A0BE-44FA2CB9519C}"/>
              </a:ext>
            </a:extLst>
          </p:cNvPr>
          <p:cNvGraphicFramePr>
            <a:graphicFrameLocks noGrp="1"/>
          </p:cNvGraphicFramePr>
          <p:nvPr>
            <p:extLst>
              <p:ext uri="{D42A27DB-BD31-4B8C-83A1-F6EECF244321}">
                <p14:modId xmlns:p14="http://schemas.microsoft.com/office/powerpoint/2010/main" val="2277122511"/>
              </p:ext>
            </p:extLst>
          </p:nvPr>
        </p:nvGraphicFramePr>
        <p:xfrm>
          <a:off x="10764035" y="1818823"/>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70</a:t>
                      </a:r>
                    </a:p>
                  </a:txBody>
                  <a:tcPr/>
                </a:tc>
                <a:tc>
                  <a:txBody>
                    <a:bodyPr/>
                    <a:lstStyle/>
                    <a:p>
                      <a:pPr algn="ctr"/>
                      <a:r>
                        <a:rPr lang="en-US" dirty="0"/>
                        <a:t>15</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5</a:t>
                      </a:r>
                    </a:p>
                  </a:txBody>
                  <a:tcPr/>
                </a:tc>
                <a:tc>
                  <a:txBody>
                    <a:bodyPr/>
                    <a:lstStyle/>
                    <a:p>
                      <a:pPr algn="ctr"/>
                      <a:r>
                        <a:rPr lang="en-US" dirty="0"/>
                        <a:t>10</a:t>
                      </a:r>
                    </a:p>
                  </a:txBody>
                  <a:tcPr/>
                </a:tc>
                <a:extLst>
                  <a:ext uri="{0D108BD9-81ED-4DB2-BD59-A6C34878D82A}">
                    <a16:rowId xmlns:a16="http://schemas.microsoft.com/office/drawing/2014/main" val="1644517937"/>
                  </a:ext>
                </a:extLst>
              </a:tr>
            </a:tbl>
          </a:graphicData>
        </a:graphic>
      </p:graphicFrame>
    </p:spTree>
    <p:extLst>
      <p:ext uri="{BB962C8B-B14F-4D97-AF65-F5344CB8AC3E}">
        <p14:creationId xmlns:p14="http://schemas.microsoft.com/office/powerpoint/2010/main" val="99469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A9A3C5-0B67-4EE6-B45A-84B58ABDA68F}"/>
                  </a:ext>
                </a:extLst>
              </p:cNvPr>
              <p:cNvSpPr>
                <a:spLocks noGrp="1"/>
              </p:cNvSpPr>
              <p:nvPr>
                <p:ph type="body" sz="quarter" idx="17"/>
              </p:nvPr>
            </p:nvSpPr>
            <p:spPr>
              <a:xfrm>
                <a:off x="1050131" y="1818823"/>
                <a:ext cx="16575629" cy="8035582"/>
              </a:xfrm>
            </p:spPr>
            <p:txBody>
              <a:bodyPr/>
              <a:lstStyle/>
              <a:p>
                <a:r>
                  <a:rPr lang="en-US" dirty="0"/>
                  <a:t>Metrics – examples</a:t>
                </a:r>
              </a:p>
              <a:p>
                <a:pPr marL="571500" indent="-571500">
                  <a:buFont typeface="Arial" panose="020B0604020202020204" pitchFamily="34" charset="0"/>
                  <a:buChar char="•"/>
                </a:pPr>
                <a:r>
                  <a:rPr lang="en-US" dirty="0"/>
                  <a:t>Recall</a:t>
                </a:r>
              </a:p>
              <a:p>
                <a:pPr marL="1257300" lvl="1" indent="-571500">
                  <a:buFont typeface="Arial" panose="020B0604020202020204" pitchFamily="34" charset="0"/>
                  <a:buChar char="•"/>
                </a:pPr>
                <a:r>
                  <a:rPr lang="en-US" b="0" dirty="0"/>
                  <a:t>Positives: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70+15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85</m:t>
                        </m:r>
                      </m:den>
                    </m:f>
                    <m:r>
                      <a:rPr lang="en-US" b="0" i="1" smtClean="0">
                        <a:latin typeface="Cambria Math" panose="02040503050406030204" pitchFamily="18" charset="0"/>
                      </a:rPr>
                      <m:t>=82,35%</m:t>
                    </m:r>
                  </m:oMath>
                </a14:m>
                <a:endParaRPr lang="en-US" b="0" dirty="0"/>
              </a:p>
              <a:p>
                <a:pPr marL="1257300" lvl="1" indent="-571500">
                  <a:buFont typeface="Arial" panose="020B0604020202020204" pitchFamily="34" charset="0"/>
                  <a:buChar char="•"/>
                </a:pPr>
                <a:r>
                  <a:rPr lang="en-US" dirty="0"/>
                  <a:t>Negatives: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5+10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15</m:t>
                        </m:r>
                      </m:den>
                    </m:f>
                    <m:r>
                      <a:rPr lang="en-US" b="0" i="1" smtClean="0">
                        <a:latin typeface="Cambria Math" panose="02040503050406030204" pitchFamily="18" charset="0"/>
                      </a:rPr>
                      <m:t>=66,67%</m:t>
                    </m:r>
                  </m:oMath>
                </a14:m>
                <a:r>
                  <a:rPr lang="en-US" dirty="0"/>
                  <a:t> </a:t>
                </a:r>
              </a:p>
              <a:p>
                <a:pPr marL="571500" indent="-571500">
                  <a:buFont typeface="Arial" panose="020B0604020202020204" pitchFamily="34" charset="0"/>
                  <a:buChar char="•"/>
                </a:pPr>
                <a:r>
                  <a:rPr lang="en-US" dirty="0"/>
                  <a:t>Precision</a:t>
                </a:r>
              </a:p>
              <a:p>
                <a:pPr marL="1257300" lvl="1" indent="-571500">
                  <a:buFont typeface="Arial" panose="020B0604020202020204" pitchFamily="34" charset="0"/>
                  <a:buChar char="•"/>
                </a:pPr>
                <a:r>
                  <a:rPr lang="en-US" dirty="0"/>
                  <a:t>Positives: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70+5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m:t>
                        </m:r>
                      </m:num>
                      <m:den>
                        <m:r>
                          <a:rPr lang="en-US" b="0" i="1" smtClean="0">
                            <a:latin typeface="Cambria Math" panose="02040503050406030204" pitchFamily="18" charset="0"/>
                          </a:rPr>
                          <m:t>75</m:t>
                        </m:r>
                      </m:den>
                    </m:f>
                    <m:r>
                      <a:rPr lang="en-US" b="0" i="1" smtClean="0">
                        <a:latin typeface="Cambria Math" panose="02040503050406030204" pitchFamily="18" charset="0"/>
                      </a:rPr>
                      <m:t>=93,33%</m:t>
                    </m:r>
                  </m:oMath>
                </a14:m>
                <a:endParaRPr lang="en-US" dirty="0"/>
              </a:p>
              <a:p>
                <a:pPr marL="1257300" lvl="1" indent="-571500">
                  <a:buFont typeface="Arial" panose="020B0604020202020204" pitchFamily="34" charset="0"/>
                  <a:buChar char="•"/>
                </a:pPr>
                <a:r>
                  <a:rPr lang="en-US" dirty="0"/>
                  <a:t>Negatives: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25</m:t>
                        </m:r>
                      </m:den>
                    </m:f>
                    <m:r>
                      <a:rPr lang="en-US" b="0" i="1" smtClean="0">
                        <a:latin typeface="Cambria Math" panose="02040503050406030204" pitchFamily="18" charset="0"/>
                      </a:rPr>
                      <m:t>=40%</m:t>
                    </m:r>
                  </m:oMath>
                </a14:m>
                <a:endParaRPr lang="en-US" dirty="0"/>
              </a:p>
              <a:p>
                <a:pPr marL="571500" indent="-571500">
                  <a:buFont typeface="Arial" panose="020B0604020202020204" pitchFamily="34" charset="0"/>
                  <a:buChar char="•"/>
                </a:pPr>
                <a:r>
                  <a:rPr lang="en-US" dirty="0"/>
                  <a:t>F1 score</a:t>
                </a:r>
              </a:p>
              <a:p>
                <a:pPr marL="1257300" lvl="1" indent="-571500">
                  <a:buFont typeface="Arial" panose="020B0604020202020204" pitchFamily="34" charset="0"/>
                  <a:buChar char="•"/>
                </a:pPr>
                <a:r>
                  <a:rPr lang="en-US" dirty="0"/>
                  <a:t>Positives: </a:t>
                </a:r>
                <a14:m>
                  <m:oMath xmlns:m="http://schemas.openxmlformats.org/officeDocument/2006/math">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82,35%∗93,33%</m:t>
                        </m:r>
                      </m:num>
                      <m:den>
                        <m:r>
                          <a:rPr lang="en-US" b="0" i="1" smtClean="0">
                            <a:latin typeface="Cambria Math" panose="02040503050406030204" pitchFamily="18" charset="0"/>
                          </a:rPr>
                          <m:t>82,35%+93,33%</m:t>
                        </m:r>
                      </m:den>
                    </m:f>
                    <m:r>
                      <a:rPr lang="en-US" b="0" i="0" smtClean="0">
                        <a:latin typeface="Cambria Math" panose="02040503050406030204" pitchFamily="18" charset="0"/>
                      </a:rPr>
                      <m:t>=87,50%</m:t>
                    </m:r>
                  </m:oMath>
                </a14:m>
                <a:endParaRPr lang="en-US" dirty="0"/>
              </a:p>
              <a:p>
                <a:pPr marL="1257300" lvl="1" indent="-571500">
                  <a:buFont typeface="Arial" panose="020B0604020202020204" pitchFamily="34" charset="0"/>
                  <a:buChar char="•"/>
                </a:pPr>
                <a:r>
                  <a:rPr lang="en-US" dirty="0"/>
                  <a:t>Negatives: </a:t>
                </a:r>
                <a14:m>
                  <m:oMath xmlns:m="http://schemas.openxmlformats.org/officeDocument/2006/math">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66,67%∗40%</m:t>
                        </m:r>
                      </m:num>
                      <m:den>
                        <m:r>
                          <a:rPr lang="en-US" b="0" i="1" smtClean="0">
                            <a:latin typeface="Cambria Math" panose="02040503050406030204" pitchFamily="18" charset="0"/>
                          </a:rPr>
                          <m:t>66,67%+40%</m:t>
                        </m:r>
                      </m:den>
                    </m:f>
                    <m:r>
                      <a:rPr lang="en-US" b="0" i="1" smtClean="0">
                        <a:latin typeface="Cambria Math" panose="02040503050406030204" pitchFamily="18" charset="0"/>
                      </a:rPr>
                      <m:t>=50%</m:t>
                    </m:r>
                  </m:oMath>
                </a14:m>
                <a:endParaRPr lang="en-US" dirty="0"/>
              </a:p>
            </p:txBody>
          </p:sp>
        </mc:Choice>
        <mc:Fallback xmlns="">
          <p:sp>
            <p:nvSpPr>
              <p:cNvPr id="2" name="Text Placeholder 1">
                <a:extLst>
                  <a:ext uri="{FF2B5EF4-FFF2-40B4-BE49-F238E27FC236}">
                    <a16:creationId xmlns:a16="http://schemas.microsoft.com/office/drawing/2014/main" id="{12A9A3C5-0B67-4EE6-B45A-84B58ABDA68F}"/>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8035582"/>
              </a:xfrm>
              <a:blipFill>
                <a:blip r:embed="rId2"/>
                <a:stretch>
                  <a:fillRect l="-1103" t="-182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41</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a:t>
            </a:r>
          </a:p>
        </p:txBody>
      </p:sp>
      <p:graphicFrame>
        <p:nvGraphicFramePr>
          <p:cNvPr id="5" name="Table 5">
            <a:extLst>
              <a:ext uri="{FF2B5EF4-FFF2-40B4-BE49-F238E27FC236}">
                <a16:creationId xmlns:a16="http://schemas.microsoft.com/office/drawing/2014/main" id="{90991180-7385-4A60-A0BE-44FA2CB9519C}"/>
              </a:ext>
            </a:extLst>
          </p:cNvPr>
          <p:cNvGraphicFramePr>
            <a:graphicFrameLocks noGrp="1"/>
          </p:cNvGraphicFramePr>
          <p:nvPr/>
        </p:nvGraphicFramePr>
        <p:xfrm>
          <a:off x="10764035" y="1818823"/>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70</a:t>
                      </a:r>
                    </a:p>
                  </a:txBody>
                  <a:tcPr/>
                </a:tc>
                <a:tc>
                  <a:txBody>
                    <a:bodyPr/>
                    <a:lstStyle/>
                    <a:p>
                      <a:pPr algn="ctr"/>
                      <a:r>
                        <a:rPr lang="en-US" dirty="0"/>
                        <a:t>15</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5</a:t>
                      </a:r>
                    </a:p>
                  </a:txBody>
                  <a:tcPr/>
                </a:tc>
                <a:tc>
                  <a:txBody>
                    <a:bodyPr/>
                    <a:lstStyle/>
                    <a:p>
                      <a:pPr algn="ctr"/>
                      <a:r>
                        <a:rPr lang="en-US" dirty="0"/>
                        <a:t>10</a:t>
                      </a:r>
                    </a:p>
                  </a:txBody>
                  <a:tcPr/>
                </a:tc>
                <a:extLst>
                  <a:ext uri="{0D108BD9-81ED-4DB2-BD59-A6C34878D82A}">
                    <a16:rowId xmlns:a16="http://schemas.microsoft.com/office/drawing/2014/main" val="1644517937"/>
                  </a:ext>
                </a:extLst>
              </a:tr>
            </a:tbl>
          </a:graphicData>
        </a:graphic>
      </p:graphicFrame>
    </p:spTree>
    <p:extLst>
      <p:ext uri="{BB962C8B-B14F-4D97-AF65-F5344CB8AC3E}">
        <p14:creationId xmlns:p14="http://schemas.microsoft.com/office/powerpoint/2010/main" val="1702134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42</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 – </a:t>
            </a:r>
            <a:r>
              <a:rPr lang="en-US" dirty="0" err="1"/>
              <a:t>sklearn</a:t>
            </a:r>
            <a:endParaRPr lang="en-US" dirty="0"/>
          </a:p>
        </p:txBody>
      </p:sp>
      <p:sp>
        <p:nvSpPr>
          <p:cNvPr id="7" name="TextBox 6">
            <a:extLst>
              <a:ext uri="{FF2B5EF4-FFF2-40B4-BE49-F238E27FC236}">
                <a16:creationId xmlns:a16="http://schemas.microsoft.com/office/drawing/2014/main" id="{C6839180-0FF6-4E4D-BB70-76A8EA1E5F24}"/>
              </a:ext>
            </a:extLst>
          </p:cNvPr>
          <p:cNvSpPr txBox="1"/>
          <p:nvPr/>
        </p:nvSpPr>
        <p:spPr>
          <a:xfrm>
            <a:off x="998693" y="1607701"/>
            <a:ext cx="16158575" cy="8402300"/>
          </a:xfrm>
          <a:prstGeom prst="rect">
            <a:avLst/>
          </a:prstGeom>
          <a:noFill/>
        </p:spPr>
        <p:txBody>
          <a:bodyPr wrap="square">
            <a:spAutoFit/>
          </a:bodyPr>
          <a:lstStyle/>
          <a:p>
            <a:r>
              <a:rPr lang="en-US" dirty="0">
                <a:solidFill>
                  <a:srgbClr val="008000"/>
                </a:solidFill>
                <a:highlight>
                  <a:srgbClr val="FFFFFF"/>
                </a:highlight>
                <a:latin typeface="Consolas" panose="020B0609020204030204" pitchFamily="49" charset="0"/>
              </a:rPr>
              <a:t>## confusion matrix is in form:</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[[TN, FP]</a:t>
            </a:r>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[FN, TP]]</a:t>
            </a:r>
            <a:endParaRPr lang="en-US"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cf</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confusion_matrix</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Note the use of the walrus operator. </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8000"/>
                </a:solidFill>
                <a:highlight>
                  <a:srgbClr val="FFFFFF"/>
                </a:highlight>
                <a:latin typeface="Consolas" panose="020B0609020204030204" pitchFamily="49" charset="0"/>
              </a:rPr>
              <a:t># Extra: in case of 2 classes (binary classification), you can extract </a:t>
            </a:r>
            <a:r>
              <a:rPr lang="en-US" b="0" dirty="0" err="1">
                <a:solidFill>
                  <a:srgbClr val="008000"/>
                </a:solidFill>
                <a:highlight>
                  <a:srgbClr val="FFFFFF"/>
                </a:highlight>
                <a:latin typeface="Consolas" panose="020B0609020204030204" pitchFamily="49" charset="0"/>
              </a:rPr>
              <a:t>tp,tn,fp</a:t>
            </a:r>
            <a:r>
              <a:rPr lang="en-US" b="0" dirty="0">
                <a:solidFill>
                  <a:srgbClr val="008000"/>
                </a:solidFill>
                <a:highlight>
                  <a:srgbClr val="FFFFFF"/>
                </a:highlight>
                <a:latin typeface="Consolas" panose="020B0609020204030204" pitchFamily="49" charset="0"/>
              </a:rPr>
              <a:t> and </a:t>
            </a:r>
            <a:r>
              <a:rPr lang="en-US" b="0" dirty="0" err="1">
                <a:solidFill>
                  <a:srgbClr val="008000"/>
                </a:solidFill>
                <a:highlight>
                  <a:srgbClr val="FFFFFF"/>
                </a:highlight>
                <a:latin typeface="Consolas" panose="020B0609020204030204" pitchFamily="49" charset="0"/>
              </a:rPr>
              <a:t>fn</a:t>
            </a:r>
            <a:r>
              <a:rPr lang="en-US" b="0" dirty="0">
                <a:solidFill>
                  <a:srgbClr val="00800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err="1">
                <a:solidFill>
                  <a:srgbClr val="000000"/>
                </a:solidFill>
                <a:highlight>
                  <a:srgbClr val="FFFFFF"/>
                </a:highlight>
                <a:latin typeface="Consolas" panose="020B0609020204030204" pitchFamily="49" charset="0"/>
              </a:rPr>
              <a:t>tn</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fp</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fn</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tp</a:t>
            </a:r>
            <a:r>
              <a:rPr lang="en-US" b="0" dirty="0">
                <a:solidFill>
                  <a:srgbClr val="000000"/>
                </a:solidFill>
                <a:highlight>
                  <a:srgbClr val="FFFFFF"/>
                </a:highlight>
                <a:latin typeface="Consolas" panose="020B0609020204030204" pitchFamily="49" charset="0"/>
              </a:rPr>
              <a:t> </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cf</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ravel</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f"True</a:t>
            </a:r>
            <a:r>
              <a:rPr lang="en-US" b="0" dirty="0">
                <a:solidFill>
                  <a:srgbClr val="000000"/>
                </a:solidFill>
                <a:highlight>
                  <a:srgbClr val="FFFFFF"/>
                </a:highlight>
                <a:latin typeface="Consolas" panose="020B0609020204030204" pitchFamily="49" charset="0"/>
              </a:rPr>
              <a:t> Positives: {</a:t>
            </a:r>
            <a:r>
              <a:rPr lang="en-US" b="0" dirty="0" err="1">
                <a:solidFill>
                  <a:srgbClr val="000000"/>
                </a:solidFill>
                <a:highlight>
                  <a:srgbClr val="FFFFFF"/>
                </a:highlight>
                <a:latin typeface="Consolas" panose="020B0609020204030204" pitchFamily="49" charset="0"/>
              </a:rPr>
              <a:t>tp</a:t>
            </a:r>
            <a:r>
              <a:rPr lang="en-US" b="0" dirty="0">
                <a:solidFill>
                  <a:srgbClr val="000000"/>
                </a:solidFill>
                <a:highlight>
                  <a:srgbClr val="FFFFFF"/>
                </a:highlight>
                <a:latin typeface="Consolas" panose="020B0609020204030204" pitchFamily="49" charset="0"/>
              </a:rPr>
              <a:t>}, False Positives: {</a:t>
            </a:r>
            <a:r>
              <a:rPr lang="en-US" b="0" dirty="0" err="1">
                <a:solidFill>
                  <a:srgbClr val="000000"/>
                </a:solidFill>
                <a:highlight>
                  <a:srgbClr val="FFFFFF"/>
                </a:highlight>
                <a:latin typeface="Consolas" panose="020B0609020204030204" pitchFamily="49" charset="0"/>
              </a:rPr>
              <a:t>fp</a:t>
            </a:r>
            <a:r>
              <a:rPr lang="en-US" b="0" dirty="0">
                <a:solidFill>
                  <a:srgbClr val="000000"/>
                </a:solidFill>
                <a:highlight>
                  <a:srgbClr val="FFFFFF"/>
                </a:highlight>
                <a:latin typeface="Consolas" panose="020B0609020204030204" pitchFamily="49" charset="0"/>
              </a:rPr>
              <a:t>}, True Negatives: {</a:t>
            </a:r>
            <a:r>
              <a:rPr lang="en-US" b="0" dirty="0" err="1">
                <a:solidFill>
                  <a:srgbClr val="000000"/>
                </a:solidFill>
                <a:highlight>
                  <a:srgbClr val="FFFFFF"/>
                </a:highlight>
                <a:latin typeface="Consolas" panose="020B0609020204030204" pitchFamily="49" charset="0"/>
              </a:rPr>
              <a:t>tn</a:t>
            </a:r>
            <a:r>
              <a:rPr lang="en-US" b="0" dirty="0">
                <a:solidFill>
                  <a:srgbClr val="000000"/>
                </a:solidFill>
                <a:highlight>
                  <a:srgbClr val="FFFFFF"/>
                </a:highlight>
                <a:latin typeface="Consolas" panose="020B0609020204030204" pitchFamily="49" charset="0"/>
              </a:rPr>
              <a:t>}, False Negatives: {</a:t>
            </a:r>
            <a:r>
              <a:rPr lang="en-US" b="0" dirty="0" err="1">
                <a:solidFill>
                  <a:srgbClr val="000000"/>
                </a:solidFill>
                <a:highlight>
                  <a:srgbClr val="FFFFFF"/>
                </a:highlight>
                <a:latin typeface="Consolas" panose="020B0609020204030204" pitchFamily="49" charset="0"/>
              </a:rPr>
              <a:t>fn</a:t>
            </a:r>
            <a:r>
              <a:rPr lang="en-US" b="0" dirty="0">
                <a:solidFill>
                  <a:srgbClr val="000000"/>
                </a:solidFill>
                <a:highlight>
                  <a:srgbClr val="FFFFFF"/>
                </a:highlight>
                <a:latin typeface="Consolas" panose="020B0609020204030204" pitchFamily="49" charset="0"/>
              </a:rPr>
              <a:t>}"</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8000"/>
                </a:solidFill>
                <a:highlight>
                  <a:srgbClr val="FFFFFF"/>
                </a:highlight>
                <a:latin typeface="Consolas" panose="020B0609020204030204" pitchFamily="49" charset="0"/>
              </a:rPr>
              <a:t># Extra: create a "heatmap" plot of the </a:t>
            </a:r>
            <a:r>
              <a:rPr lang="en-US" b="0" dirty="0" err="1">
                <a:solidFill>
                  <a:srgbClr val="008000"/>
                </a:solidFill>
                <a:highlight>
                  <a:srgbClr val="FFFFFF"/>
                </a:highlight>
                <a:latin typeface="Consolas" panose="020B0609020204030204" pitchFamily="49" charset="0"/>
              </a:rPr>
              <a:t>confustion</a:t>
            </a:r>
            <a:r>
              <a:rPr lang="en-US" b="0" dirty="0">
                <a:solidFill>
                  <a:srgbClr val="008000"/>
                </a:solidFill>
                <a:highlight>
                  <a:srgbClr val="FFFFFF"/>
                </a:highlight>
                <a:latin typeface="Consolas" panose="020B0609020204030204" pitchFamily="49" charset="0"/>
              </a:rPr>
              <a:t> matrix</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from</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sklearn</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metrics</a:t>
            </a:r>
            <a:r>
              <a:rPr lang="en-US" b="0" dirty="0">
                <a:solidFill>
                  <a:srgbClr val="000000"/>
                </a:solidFill>
                <a:highlight>
                  <a:srgbClr val="FFFFFF"/>
                </a:highlight>
                <a:latin typeface="Consolas" panose="020B0609020204030204" pitchFamily="49" charset="0"/>
              </a:rPr>
              <a:t> </a:t>
            </a:r>
            <a:r>
              <a:rPr lang="en-US" b="1" dirty="0">
                <a:solidFill>
                  <a:srgbClr val="0000FF"/>
                </a:solidFill>
                <a:highlight>
                  <a:srgbClr val="FFFFFF"/>
                </a:highlight>
                <a:latin typeface="Consolas" panose="020B0609020204030204" pitchFamily="49" charset="0"/>
              </a:rPr>
              <a:t>import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ConfusionMatrixDisplay</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matrix </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ConfusionMatrixDisplay</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cf</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display_labels</a:t>
            </a:r>
            <a:r>
              <a:rPr lang="en-US" b="1" dirty="0">
                <a:solidFill>
                  <a:srgbClr val="000080"/>
                </a:solidFill>
                <a:highlight>
                  <a:srgbClr val="FFFFFF"/>
                </a:highlight>
                <a:latin typeface="Consolas" panose="020B0609020204030204" pitchFamily="49" charset="0"/>
              </a:rPr>
              <a:t>=[</a:t>
            </a:r>
            <a:r>
              <a:rPr lang="en-US" b="0" dirty="0">
                <a:solidFill>
                  <a:srgbClr val="808080"/>
                </a:solidFill>
                <a:highlight>
                  <a:srgbClr val="FFFFFF"/>
                </a:highlight>
                <a:latin typeface="Consolas" panose="020B0609020204030204" pitchFamily="49" charset="0"/>
              </a:rPr>
              <a:t>"</a:t>
            </a:r>
            <a:r>
              <a:rPr lang="en-US" b="0" dirty="0" err="1">
                <a:solidFill>
                  <a:srgbClr val="808080"/>
                </a:solidFill>
                <a:highlight>
                  <a:srgbClr val="FFFFFF"/>
                </a:highlight>
                <a:latin typeface="Consolas" panose="020B0609020204030204" pitchFamily="49" charset="0"/>
              </a:rPr>
              <a:t>Negative"</a:t>
            </a:r>
            <a:r>
              <a:rPr lang="en-US" b="1" dirty="0" err="1">
                <a:solidFill>
                  <a:srgbClr val="000080"/>
                </a:solidFill>
                <a:highlight>
                  <a:srgbClr val="FFFFFF"/>
                </a:highlight>
                <a:latin typeface="Consolas" panose="020B0609020204030204" pitchFamily="49" charset="0"/>
              </a:rPr>
              <a:t>,</a:t>
            </a:r>
            <a:r>
              <a:rPr lang="en-US" b="0" dirty="0" err="1">
                <a:solidFill>
                  <a:srgbClr val="808080"/>
                </a:solidFill>
                <a:highlight>
                  <a:srgbClr val="FFFFFF"/>
                </a:highlight>
                <a:latin typeface="Consolas" panose="020B0609020204030204" pitchFamily="49" charset="0"/>
              </a:rPr>
              <a:t>"Positive</a:t>
            </a:r>
            <a:r>
              <a:rPr lang="en-US" b="0" dirty="0">
                <a:solidFill>
                  <a:srgbClr val="808080"/>
                </a:solidFill>
                <a:highlight>
                  <a:srgbClr val="FFFFFF"/>
                </a:highlight>
                <a:latin typeface="Consolas" panose="020B0609020204030204" pitchFamily="49" charset="0"/>
              </a:rPr>
              <a:t>"</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Without </a:t>
            </a:r>
            <a:r>
              <a:rPr lang="en-US" b="0" dirty="0" err="1">
                <a:solidFill>
                  <a:srgbClr val="008000"/>
                </a:solidFill>
                <a:highlight>
                  <a:srgbClr val="FFFFFF"/>
                </a:highlight>
                <a:latin typeface="Consolas" panose="020B0609020204030204" pitchFamily="49" charset="0"/>
              </a:rPr>
              <a:t>display_labels</a:t>
            </a:r>
            <a:r>
              <a:rPr lang="en-US" b="0" dirty="0">
                <a:solidFill>
                  <a:srgbClr val="008000"/>
                </a:solidFill>
                <a:highlight>
                  <a:srgbClr val="FFFFFF"/>
                </a:highlight>
                <a:latin typeface="Consolas" panose="020B0609020204030204" pitchFamily="49" charset="0"/>
              </a:rPr>
              <a:t> it will show class</a:t>
            </a:r>
            <a:endParaRPr lang="en-US" b="0" dirty="0">
              <a:solidFill>
                <a:srgbClr val="000000"/>
              </a:solidFill>
              <a:highlight>
                <a:srgbClr val="FFFFFF"/>
              </a:highlight>
              <a:latin typeface="Consolas" panose="020B0609020204030204" pitchFamily="49" charset="0"/>
            </a:endParaRPr>
          </a:p>
          <a:p>
            <a:r>
              <a:rPr lang="en-US" b="0" dirty="0">
                <a:solidFill>
                  <a:srgbClr val="000000"/>
                </a:solidFill>
                <a:highlight>
                  <a:srgbClr val="FFFFFF"/>
                </a:highlight>
                <a:latin typeface="Consolas" panose="020B0609020204030204" pitchFamily="49" charset="0"/>
              </a:rPr>
              <a:t>                                                                           </a:t>
            </a:r>
            <a:r>
              <a:rPr lang="en-US" b="0" dirty="0">
                <a:solidFill>
                  <a:srgbClr val="008000"/>
                </a:solidFill>
                <a:highlight>
                  <a:srgbClr val="FFFFFF"/>
                </a:highlight>
                <a:latin typeface="Consolas" panose="020B0609020204030204" pitchFamily="49" charset="0"/>
              </a:rPr>
              <a:t># numbers (0|1)</a:t>
            </a:r>
            <a:endParaRPr lang="en-US" b="0" dirty="0">
              <a:solidFill>
                <a:srgbClr val="000000"/>
              </a:solidFill>
              <a:highlight>
                <a:srgbClr val="FFFFFF"/>
              </a:highlight>
              <a:latin typeface="Consolas" panose="020B0609020204030204" pitchFamily="49" charset="0"/>
            </a:endParaRPr>
          </a:p>
          <a:p>
            <a:r>
              <a:rPr lang="en-US" b="0" dirty="0" err="1">
                <a:solidFill>
                  <a:srgbClr val="000000"/>
                </a:solidFill>
                <a:highlight>
                  <a:srgbClr val="FFFFFF"/>
                </a:highlight>
                <a:latin typeface="Consolas" panose="020B0609020204030204" pitchFamily="49" charset="0"/>
              </a:rPr>
              <a:t>matrix</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plot</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0" dirty="0" err="1">
                <a:solidFill>
                  <a:srgbClr val="000000"/>
                </a:solidFill>
                <a:highlight>
                  <a:srgbClr val="FFFFFF"/>
                </a:highlight>
                <a:latin typeface="Consolas" panose="020B0609020204030204" pitchFamily="49" charset="0"/>
              </a:rPr>
              <a:t>plt</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show</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8000"/>
                </a:solidFill>
                <a:highlight>
                  <a:srgbClr val="FFFFFF"/>
                </a:highlight>
                <a:latin typeface="Consolas" panose="020B0609020204030204" pitchFamily="49" charset="0"/>
              </a:rPr>
              <a:t># Accuracy</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f"Accuracy</a:t>
            </a:r>
            <a:r>
              <a:rPr lang="en-US" b="0" dirty="0">
                <a:solidFill>
                  <a:srgbClr val="000000"/>
                </a:solidFill>
                <a:highlight>
                  <a:srgbClr val="FFFFFF"/>
                </a:highlight>
                <a:latin typeface="Consolas" panose="020B0609020204030204" pitchFamily="49" charset="0"/>
              </a:rPr>
              <a:t>: {</a:t>
            </a:r>
            <a:r>
              <a:rPr lang="en-US" b="0" dirty="0" err="1">
                <a:solidFill>
                  <a:srgbClr val="000000"/>
                </a:solidFill>
                <a:highlight>
                  <a:srgbClr val="FFFFFF"/>
                </a:highlight>
                <a:latin typeface="Consolas" panose="020B0609020204030204" pitchFamily="49" charset="0"/>
              </a:rPr>
              <a:t>accuracy_score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}\n"</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8000"/>
                </a:solidFill>
                <a:highlight>
                  <a:srgbClr val="FFFFFF"/>
                </a:highlight>
                <a:latin typeface="Consolas" panose="020B0609020204030204" pitchFamily="49" charset="0"/>
              </a:rPr>
              <a:t># Recall</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f"Recall</a:t>
            </a:r>
            <a:r>
              <a:rPr lang="en-US" b="0" dirty="0">
                <a:solidFill>
                  <a:srgbClr val="000000"/>
                </a:solidFill>
                <a:highlight>
                  <a:srgbClr val="FFFFFF"/>
                </a:highlight>
                <a:latin typeface="Consolas" panose="020B0609020204030204" pitchFamily="49" charset="0"/>
              </a:rPr>
              <a:t> (positive): {</a:t>
            </a:r>
            <a:r>
              <a:rPr lang="en-US" b="0" dirty="0" err="1">
                <a:solidFill>
                  <a:srgbClr val="000000"/>
                </a:solidFill>
                <a:highlight>
                  <a:srgbClr val="FFFFFF"/>
                </a:highlight>
                <a:latin typeface="Consolas" panose="020B0609020204030204" pitchFamily="49" charset="0"/>
              </a:rPr>
              <a:t>recall_score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f"Recall</a:t>
            </a:r>
            <a:r>
              <a:rPr lang="en-US" b="0" dirty="0">
                <a:solidFill>
                  <a:srgbClr val="000000"/>
                </a:solidFill>
                <a:highlight>
                  <a:srgbClr val="FFFFFF"/>
                </a:highlight>
                <a:latin typeface="Consolas" panose="020B0609020204030204" pitchFamily="49" charset="0"/>
              </a:rPr>
              <a:t> (negative): {</a:t>
            </a:r>
            <a:r>
              <a:rPr lang="en-US" b="0" dirty="0" err="1">
                <a:solidFill>
                  <a:srgbClr val="000000"/>
                </a:solidFill>
                <a:highlight>
                  <a:srgbClr val="FFFFFF"/>
                </a:highlight>
                <a:latin typeface="Consolas" panose="020B0609020204030204" pitchFamily="49" charset="0"/>
              </a:rPr>
              <a:t>recall_score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pos_label</a:t>
            </a:r>
            <a:r>
              <a:rPr lang="en-US" b="1" dirty="0">
                <a:solidFill>
                  <a:srgbClr val="000080"/>
                </a:solidFill>
                <a:highlight>
                  <a:srgbClr val="FFFFFF"/>
                </a:highlight>
                <a:latin typeface="Consolas" panose="020B0609020204030204" pitchFamily="49" charset="0"/>
              </a:rPr>
              <a:t>=</a:t>
            </a:r>
            <a:r>
              <a:rPr lang="en-US" b="0" dirty="0">
                <a:solidFill>
                  <a:srgbClr val="FF0000"/>
                </a:solidFill>
                <a:highlight>
                  <a:srgbClr val="FFFFFF"/>
                </a:highlight>
                <a:latin typeface="Consolas" panose="020B0609020204030204" pitchFamily="49" charset="0"/>
              </a:rPr>
              <a:t>0</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}\n"</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8000"/>
                </a:solidFill>
                <a:highlight>
                  <a:srgbClr val="FFFFFF"/>
                </a:highlight>
                <a:latin typeface="Consolas" panose="020B0609020204030204" pitchFamily="49" charset="0"/>
              </a:rPr>
              <a:t># Precision</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f"Precision</a:t>
            </a:r>
            <a:r>
              <a:rPr lang="en-US" b="0" dirty="0">
                <a:solidFill>
                  <a:srgbClr val="000000"/>
                </a:solidFill>
                <a:highlight>
                  <a:srgbClr val="FFFFFF"/>
                </a:highlight>
                <a:latin typeface="Consolas" panose="020B0609020204030204" pitchFamily="49" charset="0"/>
              </a:rPr>
              <a:t> (positive): {</a:t>
            </a:r>
            <a:r>
              <a:rPr lang="en-US" b="0" dirty="0" err="1">
                <a:solidFill>
                  <a:srgbClr val="000000"/>
                </a:solidFill>
                <a:highlight>
                  <a:srgbClr val="FFFFFF"/>
                </a:highlight>
                <a:latin typeface="Consolas" panose="020B0609020204030204" pitchFamily="49" charset="0"/>
              </a:rPr>
              <a:t>precision_score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f"Precision</a:t>
            </a:r>
            <a:r>
              <a:rPr lang="en-US" b="0" dirty="0">
                <a:solidFill>
                  <a:srgbClr val="000000"/>
                </a:solidFill>
                <a:highlight>
                  <a:srgbClr val="FFFFFF"/>
                </a:highlight>
                <a:latin typeface="Consolas" panose="020B0609020204030204" pitchFamily="49" charset="0"/>
              </a:rPr>
              <a:t> (negative): {</a:t>
            </a:r>
            <a:r>
              <a:rPr lang="en-US" b="0" dirty="0" err="1">
                <a:solidFill>
                  <a:srgbClr val="000000"/>
                </a:solidFill>
                <a:highlight>
                  <a:srgbClr val="FFFFFF"/>
                </a:highlight>
                <a:latin typeface="Consolas" panose="020B0609020204030204" pitchFamily="49" charset="0"/>
              </a:rPr>
              <a:t>precision_score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pos_label</a:t>
            </a:r>
            <a:r>
              <a:rPr lang="en-US" b="1" dirty="0">
                <a:solidFill>
                  <a:srgbClr val="000080"/>
                </a:solidFill>
                <a:highlight>
                  <a:srgbClr val="FFFFFF"/>
                </a:highlight>
                <a:latin typeface="Consolas" panose="020B0609020204030204" pitchFamily="49" charset="0"/>
              </a:rPr>
              <a:t>=</a:t>
            </a:r>
            <a:r>
              <a:rPr lang="en-US" b="0" dirty="0">
                <a:solidFill>
                  <a:srgbClr val="FF0000"/>
                </a:solidFill>
                <a:highlight>
                  <a:srgbClr val="FFFFFF"/>
                </a:highlight>
                <a:latin typeface="Consolas" panose="020B0609020204030204" pitchFamily="49" charset="0"/>
              </a:rPr>
              <a:t>0</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}\n"</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endParaRPr lang="en-US" b="0" dirty="0">
              <a:solidFill>
                <a:srgbClr val="000000"/>
              </a:solidFill>
              <a:highlight>
                <a:srgbClr val="FFFFFF"/>
              </a:highlight>
              <a:latin typeface="Consolas" panose="020B0609020204030204" pitchFamily="49" charset="0"/>
            </a:endParaRPr>
          </a:p>
          <a:p>
            <a:r>
              <a:rPr lang="en-US" b="0" dirty="0">
                <a:solidFill>
                  <a:srgbClr val="008000"/>
                </a:solidFill>
                <a:highlight>
                  <a:srgbClr val="FFFFFF"/>
                </a:highlight>
                <a:latin typeface="Consolas" panose="020B0609020204030204" pitchFamily="49" charset="0"/>
              </a:rPr>
              <a:t># F1</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f"F1 score (positive): {f1_score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a:t>
            </a:r>
            <a:r>
              <a:rPr lang="en-US" b="1" dirty="0">
                <a:solidFill>
                  <a:srgbClr val="000080"/>
                </a:solidFill>
                <a:highlight>
                  <a:srgbClr val="FFFFFF"/>
                </a:highlight>
                <a:latin typeface="Consolas" panose="020B0609020204030204" pitchFamily="49" charset="0"/>
              </a:rPr>
              <a:t>)</a:t>
            </a:r>
            <a:endParaRPr lang="en-US" b="0" dirty="0">
              <a:solidFill>
                <a:srgbClr val="000000"/>
              </a:solidFill>
              <a:highlight>
                <a:srgbClr val="FFFFFF"/>
              </a:highlight>
              <a:latin typeface="Consolas" panose="020B0609020204030204" pitchFamily="49" charset="0"/>
            </a:endParaRPr>
          </a:p>
          <a:p>
            <a:r>
              <a:rPr lang="en-US" b="1" dirty="0">
                <a:solidFill>
                  <a:srgbClr val="0000FF"/>
                </a:solidFill>
                <a:highlight>
                  <a:srgbClr val="FFFFFF"/>
                </a:highlight>
                <a:latin typeface="Consolas" panose="020B0609020204030204" pitchFamily="49" charset="0"/>
              </a:rPr>
              <a:t>print</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f"F1 score (negative): {f1_score</a:t>
            </a:r>
            <a:r>
              <a:rPr lang="en-US" b="1" dirty="0">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targets</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y_pred</a:t>
            </a:r>
            <a:r>
              <a:rPr lang="en-US" b="1" dirty="0" err="1">
                <a:solidFill>
                  <a:srgbClr val="000080"/>
                </a:solidFill>
                <a:highlight>
                  <a:srgbClr val="FFFFFF"/>
                </a:highlight>
                <a:latin typeface="Consolas" panose="020B0609020204030204" pitchFamily="49" charset="0"/>
              </a:rPr>
              <a:t>,</a:t>
            </a:r>
            <a:r>
              <a:rPr lang="en-US" b="0" dirty="0" err="1">
                <a:solidFill>
                  <a:srgbClr val="000000"/>
                </a:solidFill>
                <a:highlight>
                  <a:srgbClr val="FFFFFF"/>
                </a:highlight>
                <a:latin typeface="Consolas" panose="020B0609020204030204" pitchFamily="49" charset="0"/>
              </a:rPr>
              <a:t>pos_label</a:t>
            </a:r>
            <a:r>
              <a:rPr lang="en-US" b="1" dirty="0">
                <a:solidFill>
                  <a:srgbClr val="000080"/>
                </a:solidFill>
                <a:highlight>
                  <a:srgbClr val="FFFFFF"/>
                </a:highlight>
                <a:latin typeface="Consolas" panose="020B0609020204030204" pitchFamily="49" charset="0"/>
              </a:rPr>
              <a:t>=</a:t>
            </a:r>
            <a:r>
              <a:rPr lang="en-US" b="0" dirty="0">
                <a:solidFill>
                  <a:srgbClr val="FF0000"/>
                </a:solidFill>
                <a:highlight>
                  <a:srgbClr val="FFFFFF"/>
                </a:highlight>
                <a:latin typeface="Consolas" panose="020B0609020204030204" pitchFamily="49" charset="0"/>
              </a:rPr>
              <a:t>0</a:t>
            </a:r>
            <a:r>
              <a:rPr lang="en-US" b="1" dirty="0">
                <a:solidFill>
                  <a:srgbClr val="000080"/>
                </a:solidFill>
                <a:highlight>
                  <a:srgbClr val="FFFFFF"/>
                </a:highlight>
                <a:latin typeface="Consolas" panose="020B0609020204030204" pitchFamily="49" charset="0"/>
              </a:rPr>
              <a:t>)</a:t>
            </a:r>
            <a:r>
              <a:rPr lang="en-US" b="0" dirty="0">
                <a:solidFill>
                  <a:srgbClr val="000000"/>
                </a:solidFill>
                <a:highlight>
                  <a:srgbClr val="FFFFFF"/>
                </a:highlight>
                <a:latin typeface="Consolas" panose="020B0609020204030204" pitchFamily="49" charset="0"/>
              </a:rPr>
              <a:t>}"</a:t>
            </a:r>
            <a:r>
              <a:rPr lang="en-US" b="1" dirty="0">
                <a:solidFill>
                  <a:srgbClr val="000080"/>
                </a:solidFill>
                <a:highlight>
                  <a:srgbClr val="FFFFFF"/>
                </a:highlight>
                <a:latin typeface="Consolas" panose="020B0609020204030204" pitchFamily="49" charset="0"/>
              </a:rPr>
              <a:t>)</a:t>
            </a:r>
            <a:endParaRPr lang="en-US" dirty="0">
              <a:latin typeface="Consolas" panose="020B0609020204030204" pitchFamily="49" charset="0"/>
            </a:endParaRPr>
          </a:p>
        </p:txBody>
      </p:sp>
      <p:pic>
        <p:nvPicPr>
          <p:cNvPr id="1030" name="Picture 6">
            <a:extLst>
              <a:ext uri="{FF2B5EF4-FFF2-40B4-BE49-F238E27FC236}">
                <a16:creationId xmlns:a16="http://schemas.microsoft.com/office/drawing/2014/main" id="{0D97E329-F6F1-4B07-B8DB-275723C04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9785" y="4958892"/>
            <a:ext cx="4282551" cy="2964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52F770E-BB7E-4BA3-BA66-E777C112986A}"/>
              </a:ext>
            </a:extLst>
          </p:cNvPr>
          <p:cNvPicPr>
            <a:picLocks noChangeAspect="1"/>
          </p:cNvPicPr>
          <p:nvPr/>
        </p:nvPicPr>
        <p:blipFill>
          <a:blip r:embed="rId3"/>
          <a:stretch>
            <a:fillRect/>
          </a:stretch>
        </p:blipFill>
        <p:spPr>
          <a:xfrm>
            <a:off x="13099066" y="7923735"/>
            <a:ext cx="4338048" cy="2363265"/>
          </a:xfrm>
          <a:prstGeom prst="rect">
            <a:avLst/>
          </a:prstGeom>
        </p:spPr>
      </p:pic>
    </p:spTree>
    <p:extLst>
      <p:ext uri="{BB962C8B-B14F-4D97-AF65-F5344CB8AC3E}">
        <p14:creationId xmlns:p14="http://schemas.microsoft.com/office/powerpoint/2010/main" val="4000482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CEF44591-EFB3-4722-A565-17E888F50CF3}"/>
                  </a:ext>
                </a:extLst>
              </p:cNvPr>
              <p:cNvSpPr>
                <a:spLocks noGrp="1"/>
              </p:cNvSpPr>
              <p:nvPr>
                <p:ph type="body" sz="quarter" idx="17"/>
              </p:nvPr>
            </p:nvSpPr>
            <p:spPr/>
            <p:txBody>
              <a:bodyPr/>
              <a:lstStyle/>
              <a:p>
                <a:r>
                  <a:rPr lang="en-US" b="1" dirty="0"/>
                  <a:t>ROC curve</a:t>
                </a:r>
              </a:p>
              <a:p>
                <a:pPr marL="571500" indent="-571500">
                  <a:buFont typeface="Arial" panose="020B0604020202020204" pitchFamily="34" charset="0"/>
                  <a:buChar char="•"/>
                </a:pPr>
                <a:r>
                  <a:rPr lang="en-US" u="sng" dirty="0"/>
                  <a:t>R</a:t>
                </a:r>
                <a:r>
                  <a:rPr lang="en-US" dirty="0"/>
                  <a:t>eceiver </a:t>
                </a:r>
                <a:r>
                  <a:rPr lang="en-US" u="sng" dirty="0"/>
                  <a:t>O</a:t>
                </a:r>
                <a:r>
                  <a:rPr lang="en-US" dirty="0"/>
                  <a:t>perating </a:t>
                </a:r>
                <a:r>
                  <a:rPr lang="en-US" u="sng" dirty="0"/>
                  <a:t>C</a:t>
                </a:r>
                <a:r>
                  <a:rPr lang="en-US" dirty="0"/>
                  <a:t>haracteristic</a:t>
                </a:r>
              </a:p>
              <a:p>
                <a:pPr marL="571500" indent="-571500">
                  <a:buFont typeface="Arial" panose="020B0604020202020204" pitchFamily="34" charset="0"/>
                  <a:buChar char="•"/>
                </a:pPr>
                <a:r>
                  <a:rPr lang="en-US" dirty="0"/>
                  <a:t>plot that illustrates the diagnostic ability of a binary classifier system as its discrimination threshold is varied</a:t>
                </a:r>
              </a:p>
              <a:p>
                <a:pPr marL="571500" indent="-571500">
                  <a:buFont typeface="Arial" panose="020B0604020202020204" pitchFamily="34" charset="0"/>
                  <a:buChar char="•"/>
                </a:pPr>
                <a:r>
                  <a:rPr lang="en-US" dirty="0"/>
                  <a:t>TPR = recall/sensitivity</a:t>
                </a:r>
              </a:p>
              <a:p>
                <a:pPr marL="571500" indent="-571500">
                  <a:buFont typeface="Arial" panose="020B0604020202020204" pitchFamily="34" charset="0"/>
                  <a:buChar char="•"/>
                </a:pPr>
                <a:r>
                  <a:rPr lang="en-US" dirty="0"/>
                  <a:t>FPR = 1 – specificity </a:t>
                </a:r>
                <a:endParaRPr lang="en-US" b="0" i="1" dirty="0">
                  <a:latin typeface="Cambria Math" panose="02040503050406030204" pitchFamily="18" charset="0"/>
                </a:endParaRPr>
              </a:p>
              <a:p>
                <a:pPr marL="1257300" lvl="1" indent="-571500">
                  <a:buFont typeface="Arial" panose="020B0604020202020204" pitchFamily="34" charset="0"/>
                  <a:buChar char="•"/>
                </a:pPr>
                <a:r>
                  <a:rPr lang="en-US" b="0" dirty="0"/>
                  <a:t>Specificity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𝑇𝑁</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a:p>
              <a:p>
                <a:pPr marL="1257300" lvl="1" indent="-571500">
                  <a:buFont typeface="Arial" panose="020B0604020202020204" pitchFamily="34" charset="0"/>
                  <a:buChar char="•"/>
                </a:pPr>
                <a:r>
                  <a:rPr lang="en-US" dirty="0"/>
                  <a:t>Or also: FPR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a:p>
            </p:txBody>
          </p:sp>
        </mc:Choice>
        <mc:Fallback>
          <p:sp>
            <p:nvSpPr>
              <p:cNvPr id="2" name="Text Placeholder 1">
                <a:extLst>
                  <a:ext uri="{FF2B5EF4-FFF2-40B4-BE49-F238E27FC236}">
                    <a16:creationId xmlns:a16="http://schemas.microsoft.com/office/drawing/2014/main" id="{CEF44591-EFB3-4722-A565-17E888F50CF3}"/>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43</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 </a:t>
            </a:r>
          </a:p>
        </p:txBody>
      </p:sp>
      <p:pic>
        <p:nvPicPr>
          <p:cNvPr id="1026" name="Picture 2">
            <a:extLst>
              <a:ext uri="{FF2B5EF4-FFF2-40B4-BE49-F238E27FC236}">
                <a16:creationId xmlns:a16="http://schemas.microsoft.com/office/drawing/2014/main" id="{7D2874D5-C973-45E5-9873-D6DF1A799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0998" y="4039583"/>
            <a:ext cx="5861911" cy="535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044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15F2BF3A-6EAE-4879-81AF-D33DC2E0755E}"/>
              </a:ext>
            </a:extLst>
          </p:cNvPr>
          <p:cNvPicPr>
            <a:picLocks noChangeAspect="1"/>
          </p:cNvPicPr>
          <p:nvPr/>
        </p:nvPicPr>
        <p:blipFill>
          <a:blip r:embed="rId2"/>
          <a:stretch>
            <a:fillRect/>
          </a:stretch>
        </p:blipFill>
        <p:spPr>
          <a:xfrm>
            <a:off x="9144000" y="5571330"/>
            <a:ext cx="4591050" cy="4181475"/>
          </a:xfrm>
          <a:prstGeom prst="rect">
            <a:avLst/>
          </a:prstGeom>
        </p:spPr>
      </p:pic>
      <p:sp>
        <p:nvSpPr>
          <p:cNvPr id="64" name="TextBox 63">
            <a:extLst>
              <a:ext uri="{FF2B5EF4-FFF2-40B4-BE49-F238E27FC236}">
                <a16:creationId xmlns:a16="http://schemas.microsoft.com/office/drawing/2014/main" id="{9070633B-0D8C-4D7B-BBC6-D663DBB71B94}"/>
              </a:ext>
            </a:extLst>
          </p:cNvPr>
          <p:cNvSpPr txBox="1"/>
          <p:nvPr/>
        </p:nvSpPr>
        <p:spPr>
          <a:xfrm>
            <a:off x="1122055" y="8707302"/>
            <a:ext cx="5507345" cy="1077218"/>
          </a:xfrm>
          <a:prstGeom prst="rect">
            <a:avLst/>
          </a:prstGeom>
          <a:noFill/>
        </p:spPr>
        <p:txBody>
          <a:bodyPr wrap="square" rtlCol="0">
            <a:spAutoFit/>
          </a:bodyPr>
          <a:lstStyle/>
          <a:p>
            <a:r>
              <a:rPr lang="en-US" sz="3200" dirty="0">
                <a:solidFill>
                  <a:schemeClr val="bg1"/>
                </a:solidFill>
              </a:rPr>
              <a:t>TPR: 0/(0+8) = 0</a:t>
            </a:r>
          </a:p>
          <a:p>
            <a:r>
              <a:rPr lang="en-US" sz="3200" dirty="0">
                <a:solidFill>
                  <a:schemeClr val="bg1"/>
                </a:solidFill>
              </a:rPr>
              <a:t>FPR: 0/(6) = 0</a:t>
            </a:r>
          </a:p>
        </p:txBody>
      </p:sp>
      <p:sp>
        <p:nvSpPr>
          <p:cNvPr id="60" name="TextBox 59">
            <a:extLst>
              <a:ext uri="{FF2B5EF4-FFF2-40B4-BE49-F238E27FC236}">
                <a16:creationId xmlns:a16="http://schemas.microsoft.com/office/drawing/2014/main" id="{87C474A9-775D-4A06-A5BE-CCA3EE66894E}"/>
              </a:ext>
            </a:extLst>
          </p:cNvPr>
          <p:cNvSpPr txBox="1"/>
          <p:nvPr/>
        </p:nvSpPr>
        <p:spPr>
          <a:xfrm>
            <a:off x="1100979" y="8717172"/>
            <a:ext cx="3823885" cy="1077218"/>
          </a:xfrm>
          <a:prstGeom prst="rect">
            <a:avLst/>
          </a:prstGeom>
          <a:noFill/>
        </p:spPr>
        <p:txBody>
          <a:bodyPr wrap="square" rtlCol="0">
            <a:spAutoFit/>
          </a:bodyPr>
          <a:lstStyle/>
          <a:p>
            <a:r>
              <a:rPr lang="en-US" sz="3200" dirty="0">
                <a:solidFill>
                  <a:schemeClr val="bg1"/>
                </a:solidFill>
              </a:rPr>
              <a:t>TPR: 3/(3+5) = 0,325</a:t>
            </a:r>
          </a:p>
          <a:p>
            <a:r>
              <a:rPr lang="en-US" sz="3200" dirty="0">
                <a:solidFill>
                  <a:schemeClr val="bg1"/>
                </a:solidFill>
              </a:rPr>
              <a:t>FPR: 0/(6) = 0</a:t>
            </a:r>
          </a:p>
        </p:txBody>
      </p:sp>
      <p:sp>
        <p:nvSpPr>
          <p:cNvPr id="59" name="TextBox 58">
            <a:extLst>
              <a:ext uri="{FF2B5EF4-FFF2-40B4-BE49-F238E27FC236}">
                <a16:creationId xmlns:a16="http://schemas.microsoft.com/office/drawing/2014/main" id="{1EAB7429-81A0-49E9-819A-E8F9644FAA7A}"/>
              </a:ext>
            </a:extLst>
          </p:cNvPr>
          <p:cNvSpPr txBox="1"/>
          <p:nvPr/>
        </p:nvSpPr>
        <p:spPr>
          <a:xfrm>
            <a:off x="1100979" y="8718659"/>
            <a:ext cx="3091867" cy="1077218"/>
          </a:xfrm>
          <a:prstGeom prst="rect">
            <a:avLst/>
          </a:prstGeom>
          <a:noFill/>
        </p:spPr>
        <p:txBody>
          <a:bodyPr wrap="square" rtlCol="0">
            <a:spAutoFit/>
          </a:bodyPr>
          <a:lstStyle/>
          <a:p>
            <a:r>
              <a:rPr lang="en-US" sz="3200" dirty="0">
                <a:solidFill>
                  <a:schemeClr val="bg1"/>
                </a:solidFill>
              </a:rPr>
              <a:t>TPR: 8/(8+0) = 1</a:t>
            </a:r>
          </a:p>
          <a:p>
            <a:r>
              <a:rPr lang="en-US" sz="3200" dirty="0">
                <a:solidFill>
                  <a:schemeClr val="bg1"/>
                </a:solidFill>
              </a:rPr>
              <a:t>FPR: 0/(6) = 0</a:t>
            </a:r>
          </a:p>
        </p:txBody>
      </p:sp>
      <p:sp>
        <p:nvSpPr>
          <p:cNvPr id="34" name="TextBox 33">
            <a:extLst>
              <a:ext uri="{FF2B5EF4-FFF2-40B4-BE49-F238E27FC236}">
                <a16:creationId xmlns:a16="http://schemas.microsoft.com/office/drawing/2014/main" id="{2073A1CD-BEE3-4BA3-81F6-8397A809C383}"/>
              </a:ext>
            </a:extLst>
          </p:cNvPr>
          <p:cNvSpPr txBox="1"/>
          <p:nvPr/>
        </p:nvSpPr>
        <p:spPr>
          <a:xfrm>
            <a:off x="1108368" y="8713723"/>
            <a:ext cx="3285832" cy="1077218"/>
          </a:xfrm>
          <a:prstGeom prst="rect">
            <a:avLst/>
          </a:prstGeom>
          <a:noFill/>
          <a:ln>
            <a:noFill/>
          </a:ln>
        </p:spPr>
        <p:txBody>
          <a:bodyPr wrap="square" rtlCol="0">
            <a:spAutoFit/>
          </a:bodyPr>
          <a:lstStyle/>
          <a:p>
            <a:r>
              <a:rPr lang="en-US" sz="3200" dirty="0">
                <a:solidFill>
                  <a:schemeClr val="bg1"/>
                </a:solidFill>
              </a:rPr>
              <a:t>TPR: 8/(8+0) = 1</a:t>
            </a:r>
          </a:p>
          <a:p>
            <a:r>
              <a:rPr lang="en-US" sz="3200" dirty="0">
                <a:solidFill>
                  <a:schemeClr val="bg1"/>
                </a:solidFill>
              </a:rPr>
              <a:t>FPR: 3/(3+3) = 0,5</a:t>
            </a:r>
          </a:p>
        </p:txBody>
      </p:sp>
      <p:sp>
        <p:nvSpPr>
          <p:cNvPr id="2" name="Text Placeholder 1">
            <a:extLst>
              <a:ext uri="{FF2B5EF4-FFF2-40B4-BE49-F238E27FC236}">
                <a16:creationId xmlns:a16="http://schemas.microsoft.com/office/drawing/2014/main" id="{CEF44591-EFB3-4722-A565-17E888F50CF3}"/>
              </a:ext>
            </a:extLst>
          </p:cNvPr>
          <p:cNvSpPr>
            <a:spLocks noGrp="1"/>
          </p:cNvSpPr>
          <p:nvPr>
            <p:ph type="body" sz="quarter" idx="17"/>
          </p:nvPr>
        </p:nvSpPr>
        <p:spPr/>
        <p:txBody>
          <a:bodyPr/>
          <a:lstStyle/>
          <a:p>
            <a:r>
              <a:rPr lang="en-US" b="1" dirty="0"/>
              <a:t>ROC curve</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44</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 </a:t>
            </a:r>
          </a:p>
        </p:txBody>
      </p:sp>
      <p:pic>
        <p:nvPicPr>
          <p:cNvPr id="6" name="Picture 2">
            <a:extLst>
              <a:ext uri="{FF2B5EF4-FFF2-40B4-BE49-F238E27FC236}">
                <a16:creationId xmlns:a16="http://schemas.microsoft.com/office/drawing/2014/main" id="{1BDC3C18-3357-4905-BBBE-7A4384D90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93" y="2628512"/>
            <a:ext cx="6687355" cy="468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A43F56B-36B4-4BC7-BB39-F70C5B20624F}"/>
              </a:ext>
            </a:extLst>
          </p:cNvPr>
          <p:cNvSpPr/>
          <p:nvPr/>
        </p:nvSpPr>
        <p:spPr>
          <a:xfrm>
            <a:off x="1746778" y="2822863"/>
            <a:ext cx="4684735" cy="3795387"/>
          </a:xfrm>
          <a:prstGeom prst="rect">
            <a:avLst/>
          </a:prstGeom>
          <a:gradFill flip="none" rotWithShape="1">
            <a:gsLst>
              <a:gs pos="0">
                <a:srgbClr val="002060"/>
              </a:gs>
              <a:gs pos="50000">
                <a:srgbClr val="21918C"/>
              </a:gs>
              <a:gs pos="20000">
                <a:srgbClr val="414487"/>
              </a:gs>
              <a:gs pos="80000">
                <a:srgbClr val="7BD150"/>
              </a:gs>
              <a:gs pos="100000">
                <a:srgbClr val="FFFF00"/>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5F3BB3F-6F97-4F52-80B4-367358E9EC56}"/>
              </a:ext>
            </a:extLst>
          </p:cNvPr>
          <p:cNvSpPr/>
          <p:nvPr/>
        </p:nvSpPr>
        <p:spPr>
          <a:xfrm>
            <a:off x="2614613" y="3912415"/>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E62CD0-C161-421D-8561-F2EE3BB4755D}"/>
              </a:ext>
            </a:extLst>
          </p:cNvPr>
          <p:cNvSpPr/>
          <p:nvPr/>
        </p:nvSpPr>
        <p:spPr>
          <a:xfrm>
            <a:off x="3557588" y="4675557"/>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0364B6-36B2-4D39-9259-6455D97A89FE}"/>
              </a:ext>
            </a:extLst>
          </p:cNvPr>
          <p:cNvSpPr/>
          <p:nvPr/>
        </p:nvSpPr>
        <p:spPr>
          <a:xfrm>
            <a:off x="4505325" y="5450524"/>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87B102-C9BB-423E-BD0C-FD94E6C9AE62}"/>
              </a:ext>
            </a:extLst>
          </p:cNvPr>
          <p:cNvSpPr/>
          <p:nvPr/>
        </p:nvSpPr>
        <p:spPr>
          <a:xfrm>
            <a:off x="4505325" y="6216492"/>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8CB17B-0780-4820-95F2-0E3175E42E2B}"/>
              </a:ext>
            </a:extLst>
          </p:cNvPr>
          <p:cNvSpPr/>
          <p:nvPr/>
        </p:nvSpPr>
        <p:spPr>
          <a:xfrm>
            <a:off x="3090862" y="5450524"/>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371B39-148F-465B-AD4F-0126428D77C0}"/>
              </a:ext>
            </a:extLst>
          </p:cNvPr>
          <p:cNvSpPr/>
          <p:nvPr/>
        </p:nvSpPr>
        <p:spPr>
          <a:xfrm>
            <a:off x="2614613" y="5440598"/>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4C04B0E-DFA5-4F9A-961E-21ADF5097DBE}"/>
              </a:ext>
            </a:extLst>
          </p:cNvPr>
          <p:cNvSpPr/>
          <p:nvPr/>
        </p:nvSpPr>
        <p:spPr>
          <a:xfrm>
            <a:off x="4029076" y="3533773"/>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41B099-81D1-458A-AEE6-4F94EC2A1277}"/>
              </a:ext>
            </a:extLst>
          </p:cNvPr>
          <p:cNvSpPr/>
          <p:nvPr/>
        </p:nvSpPr>
        <p:spPr>
          <a:xfrm>
            <a:off x="4967289" y="391241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29787C5-6DCC-43BF-8F4A-8C352BF5065C}"/>
              </a:ext>
            </a:extLst>
          </p:cNvPr>
          <p:cNvSpPr/>
          <p:nvPr/>
        </p:nvSpPr>
        <p:spPr>
          <a:xfrm>
            <a:off x="5438777" y="3533550"/>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6D25084-146A-4FD3-8734-7EAFF0BFCAB2}"/>
              </a:ext>
            </a:extLst>
          </p:cNvPr>
          <p:cNvSpPr/>
          <p:nvPr/>
        </p:nvSpPr>
        <p:spPr>
          <a:xfrm>
            <a:off x="5914255" y="3533550"/>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6F9922-6000-445F-8336-7DCC944A3B93}"/>
              </a:ext>
            </a:extLst>
          </p:cNvPr>
          <p:cNvSpPr/>
          <p:nvPr/>
        </p:nvSpPr>
        <p:spPr>
          <a:xfrm>
            <a:off x="6386513" y="391241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45A9D6-9AEE-401E-BA86-05482450F36D}"/>
              </a:ext>
            </a:extLst>
          </p:cNvPr>
          <p:cNvSpPr/>
          <p:nvPr/>
        </p:nvSpPr>
        <p:spPr>
          <a:xfrm>
            <a:off x="5914255" y="4685083"/>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885DA1-5CA4-4EEA-8EC6-33720D4652B2}"/>
              </a:ext>
            </a:extLst>
          </p:cNvPr>
          <p:cNvSpPr/>
          <p:nvPr/>
        </p:nvSpPr>
        <p:spPr>
          <a:xfrm>
            <a:off x="5914255" y="5436756"/>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17D7BA-AF1F-4F86-8B7D-A2F980443201}"/>
              </a:ext>
            </a:extLst>
          </p:cNvPr>
          <p:cNvSpPr/>
          <p:nvPr/>
        </p:nvSpPr>
        <p:spPr>
          <a:xfrm>
            <a:off x="4029076" y="391241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2EC45F3-72A6-483F-ABFD-D95A6778F79E}"/>
              </a:ext>
            </a:extLst>
          </p:cNvPr>
          <p:cNvCxnSpPr/>
          <p:nvPr/>
        </p:nvCxnSpPr>
        <p:spPr>
          <a:xfrm>
            <a:off x="-595590" y="4765534"/>
            <a:ext cx="4684735" cy="3795387"/>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B1755DBC-6CFD-4DE3-A013-1654C89A825D}"/>
              </a:ext>
            </a:extLst>
          </p:cNvPr>
          <p:cNvPicPr>
            <a:picLocks noChangeAspect="1"/>
          </p:cNvPicPr>
          <p:nvPr/>
        </p:nvPicPr>
        <p:blipFill>
          <a:blip r:embed="rId4"/>
          <a:stretch>
            <a:fillRect/>
          </a:stretch>
        </p:blipFill>
        <p:spPr>
          <a:xfrm>
            <a:off x="8071526" y="1932862"/>
            <a:ext cx="7791450" cy="3381375"/>
          </a:xfrm>
          <a:prstGeom prst="rect">
            <a:avLst/>
          </a:prstGeom>
        </p:spPr>
      </p:pic>
      <p:sp>
        <p:nvSpPr>
          <p:cNvPr id="30" name="TextBox 29">
            <a:extLst>
              <a:ext uri="{FF2B5EF4-FFF2-40B4-BE49-F238E27FC236}">
                <a16:creationId xmlns:a16="http://schemas.microsoft.com/office/drawing/2014/main" id="{C9428A3D-390C-431C-B8DB-17C3237E4212}"/>
              </a:ext>
            </a:extLst>
          </p:cNvPr>
          <p:cNvSpPr txBox="1"/>
          <p:nvPr/>
        </p:nvSpPr>
        <p:spPr>
          <a:xfrm>
            <a:off x="1122055" y="8710799"/>
            <a:ext cx="2907022" cy="1077218"/>
          </a:xfrm>
          <a:prstGeom prst="rect">
            <a:avLst/>
          </a:prstGeom>
          <a:noFill/>
        </p:spPr>
        <p:txBody>
          <a:bodyPr wrap="square" rtlCol="0">
            <a:spAutoFit/>
          </a:bodyPr>
          <a:lstStyle/>
          <a:p>
            <a:r>
              <a:rPr lang="en-US" sz="3200" dirty="0"/>
              <a:t>TPR: 8/(8+0) = 1</a:t>
            </a:r>
          </a:p>
          <a:p>
            <a:r>
              <a:rPr lang="en-US" sz="3200" dirty="0"/>
              <a:t>FPR: 6/(0+6) = 1</a:t>
            </a:r>
          </a:p>
        </p:txBody>
      </p:sp>
      <p:sp>
        <p:nvSpPr>
          <p:cNvPr id="56" name="Oval 55">
            <a:extLst>
              <a:ext uri="{FF2B5EF4-FFF2-40B4-BE49-F238E27FC236}">
                <a16:creationId xmlns:a16="http://schemas.microsoft.com/office/drawing/2014/main" id="{A301CDA1-0085-4783-A294-B48A9363EF3D}"/>
              </a:ext>
            </a:extLst>
          </p:cNvPr>
          <p:cNvSpPr/>
          <p:nvPr/>
        </p:nvSpPr>
        <p:spPr>
          <a:xfrm>
            <a:off x="13298000" y="593053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55CE8C8-0501-42B5-BF3E-6AE28550E830}"/>
              </a:ext>
            </a:extLst>
          </p:cNvPr>
          <p:cNvSpPr/>
          <p:nvPr/>
        </p:nvSpPr>
        <p:spPr>
          <a:xfrm>
            <a:off x="13298000" y="593053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BC419AD-8BCA-4391-981F-7E224CF63953}"/>
              </a:ext>
            </a:extLst>
          </p:cNvPr>
          <p:cNvSpPr/>
          <p:nvPr/>
        </p:nvSpPr>
        <p:spPr>
          <a:xfrm>
            <a:off x="11580166" y="593561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3E3614D-6AFF-4100-9892-CF7489601C07}"/>
              </a:ext>
            </a:extLst>
          </p:cNvPr>
          <p:cNvSpPr/>
          <p:nvPr/>
        </p:nvSpPr>
        <p:spPr>
          <a:xfrm>
            <a:off x="9854804" y="593053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95536D-827A-4A1D-89EE-02ACCE963C8A}"/>
              </a:ext>
            </a:extLst>
          </p:cNvPr>
          <p:cNvSpPr/>
          <p:nvPr/>
        </p:nvSpPr>
        <p:spPr>
          <a:xfrm>
            <a:off x="9854804" y="8089716"/>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B41222C8-DF61-49B3-8A9D-02DE08753CAC}"/>
              </a:ext>
            </a:extLst>
          </p:cNvPr>
          <p:cNvCxnSpPr>
            <a:cxnSpLocks/>
          </p:cNvCxnSpPr>
          <p:nvPr/>
        </p:nvCxnSpPr>
        <p:spPr>
          <a:xfrm flipV="1">
            <a:off x="8548914" y="2119085"/>
            <a:ext cx="0" cy="2336800"/>
          </a:xfrm>
          <a:prstGeom prst="line">
            <a:avLst/>
          </a:prstGeom>
          <a:ln w="571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341D3367-9406-4730-A0B5-2CA724029B39}"/>
              </a:ext>
            </a:extLst>
          </p:cNvPr>
          <p:cNvCxnSpPr/>
          <p:nvPr/>
        </p:nvCxnSpPr>
        <p:spPr>
          <a:xfrm flipV="1">
            <a:off x="9944100" y="6019800"/>
            <a:ext cx="0" cy="3200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81B2C3A-8CAD-47D4-BA0E-7071EC0AA215}"/>
              </a:ext>
            </a:extLst>
          </p:cNvPr>
          <p:cNvCxnSpPr>
            <a:cxnSpLocks/>
          </p:cNvCxnSpPr>
          <p:nvPr/>
        </p:nvCxnSpPr>
        <p:spPr>
          <a:xfrm flipH="1">
            <a:off x="9944100" y="6019800"/>
            <a:ext cx="34366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7D46DB2C-9BA8-4E56-B570-87C94BC99853}"/>
              </a:ext>
            </a:extLst>
          </p:cNvPr>
          <p:cNvSpPr txBox="1"/>
          <p:nvPr/>
        </p:nvSpPr>
        <p:spPr>
          <a:xfrm>
            <a:off x="10380949" y="7179943"/>
            <a:ext cx="2758433" cy="707886"/>
          </a:xfrm>
          <a:prstGeom prst="rect">
            <a:avLst/>
          </a:prstGeom>
          <a:noFill/>
        </p:spPr>
        <p:txBody>
          <a:bodyPr wrap="square" rtlCol="0">
            <a:spAutoFit/>
          </a:bodyPr>
          <a:lstStyle/>
          <a:p>
            <a:r>
              <a:rPr lang="en-US" sz="4000" dirty="0"/>
              <a:t>ROC Heaven</a:t>
            </a:r>
          </a:p>
        </p:txBody>
      </p:sp>
    </p:spTree>
    <p:extLst>
      <p:ext uri="{BB962C8B-B14F-4D97-AF65-F5344CB8AC3E}">
        <p14:creationId xmlns:p14="http://schemas.microsoft.com/office/powerpoint/2010/main" val="24448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88889E-6 4.81481E-6 L 0.0927 -0.13905 " pathEditMode="relative" rAng="0" ptsTypes="AA">
                                      <p:cBhvr>
                                        <p:cTn id="25" dur="2000" fill="hold"/>
                                        <p:tgtEl>
                                          <p:spTgt spid="9"/>
                                        </p:tgtEl>
                                        <p:attrNameLst>
                                          <p:attrName>ppt_x</p:attrName>
                                          <p:attrName>ppt_y</p:attrName>
                                        </p:attrNameLst>
                                      </p:cBhvr>
                                      <p:rCtr x="4635" y="-6960"/>
                                    </p:animMotion>
                                  </p:childTnLst>
                                </p:cTn>
                              </p:par>
                              <p:par>
                                <p:cTn id="26" presetID="10" presetClass="exit" presetSubtype="0" fill="hold" grpId="0" nodeType="withEffect">
                                  <p:stCondLst>
                                    <p:cond delay="0"/>
                                  </p:stCondLst>
                                  <p:childTnLst>
                                    <p:animEffect transition="out" filter="fade">
                                      <p:cBhvr>
                                        <p:cTn id="27" dur="2000"/>
                                        <p:tgtEl>
                                          <p:spTgt spid="30"/>
                                        </p:tgtEl>
                                      </p:cBhvr>
                                    </p:animEffect>
                                    <p:set>
                                      <p:cBhvr>
                                        <p:cTn id="28" dur="1" fill="hold">
                                          <p:stCondLst>
                                            <p:cond delay="1999"/>
                                          </p:stCondLst>
                                        </p:cTn>
                                        <p:tgtEl>
                                          <p:spTgt spid="30"/>
                                        </p:tgtEl>
                                        <p:attrNameLst>
                                          <p:attrName>style.visibility</p:attrName>
                                        </p:attrNameLst>
                                      </p:cBhvr>
                                      <p:to>
                                        <p:strVal val="hidden"/>
                                      </p:to>
                                    </p:set>
                                  </p:childTnLst>
                                </p:cTn>
                              </p:par>
                              <p:par>
                                <p:cTn id="29" presetID="3" presetClass="emph" presetSubtype="2" fill="hold" grpId="0" nodeType="withEffect">
                                  <p:stCondLst>
                                    <p:cond delay="0"/>
                                  </p:stCondLst>
                                  <p:childTnLst>
                                    <p:animClr clrSpc="rgb" dir="cw">
                                      <p:cBhvr override="childStyle">
                                        <p:cTn id="30" dur="2000" fill="hold"/>
                                        <p:tgtEl>
                                          <p:spTgt spid="34"/>
                                        </p:tgtEl>
                                        <p:attrNameLst>
                                          <p:attrName>style.color</p:attrName>
                                        </p:attrNameLst>
                                      </p:cBhvr>
                                      <p:to>
                                        <a:srgbClr val="000000"/>
                                      </p:to>
                                    </p:animClr>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42" presetClass="path" presetSubtype="0" accel="50000" decel="50000" fill="hold" grpId="1" nodeType="withEffect">
                                  <p:stCondLst>
                                    <p:cond delay="0"/>
                                  </p:stCondLst>
                                  <p:childTnLst>
                                    <p:animMotion origin="layout" path="M -1.25E-6 4.81481E-6 L -0.09418 4.81481E-6 " pathEditMode="relative" rAng="0" ptsTypes="AA">
                                      <p:cBhvr>
                                        <p:cTn id="34" dur="2000" fill="hold"/>
                                        <p:tgtEl>
                                          <p:spTgt spid="62"/>
                                        </p:tgtEl>
                                        <p:attrNameLst>
                                          <p:attrName>ppt_x</p:attrName>
                                          <p:attrName>ppt_y</p:attrName>
                                        </p:attrNameLst>
                                      </p:cBhvr>
                                      <p:rCtr x="-4714" y="0"/>
                                    </p:animMotion>
                                  </p:childTnLst>
                                </p:cTn>
                              </p:par>
                              <p:par>
                                <p:cTn id="35" presetID="63" presetClass="path" presetSubtype="0" accel="50000" decel="50000" fill="hold" nodeType="withEffect">
                                  <p:stCondLst>
                                    <p:cond delay="0"/>
                                  </p:stCondLst>
                                  <p:childTnLst>
                                    <p:animMotion origin="layout" path="M 2.08333E-6 1.23457E-6 L 0.0888 1.23457E-6 " pathEditMode="relative" rAng="0" ptsTypes="AA">
                                      <p:cBhvr>
                                        <p:cTn id="36" dur="2000" fill="hold"/>
                                        <p:tgtEl>
                                          <p:spTgt spid="67"/>
                                        </p:tgtEl>
                                        <p:attrNameLst>
                                          <p:attrName>ppt_x</p:attrName>
                                          <p:attrName>ppt_y</p:attrName>
                                        </p:attrNameLst>
                                      </p:cBhvr>
                                      <p:rCtr x="4436" y="0"/>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0.0927 -0.13905 L 0.12812 -0.19321 " pathEditMode="relative" rAng="0" ptsTypes="AA">
                                      <p:cBhvr>
                                        <p:cTn id="40" dur="2000" fill="hold"/>
                                        <p:tgtEl>
                                          <p:spTgt spid="9"/>
                                        </p:tgtEl>
                                        <p:attrNameLst>
                                          <p:attrName>ppt_x</p:attrName>
                                          <p:attrName>ppt_y</p:attrName>
                                        </p:attrNameLst>
                                      </p:cBhvr>
                                      <p:rCtr x="1771" y="-2716"/>
                                    </p:animMotion>
                                  </p:childTnLst>
                                </p:cTn>
                              </p:par>
                              <p:par>
                                <p:cTn id="41" presetID="3" presetClass="emph" presetSubtype="2" fill="hold" grpId="0" nodeType="withEffect">
                                  <p:stCondLst>
                                    <p:cond delay="0"/>
                                  </p:stCondLst>
                                  <p:childTnLst>
                                    <p:animClr clrSpc="rgb" dir="cw">
                                      <p:cBhvr override="childStyle">
                                        <p:cTn id="42" dur="2000" fill="hold"/>
                                        <p:tgtEl>
                                          <p:spTgt spid="59"/>
                                        </p:tgtEl>
                                        <p:attrNameLst>
                                          <p:attrName>style.color</p:attrName>
                                        </p:attrNameLst>
                                      </p:cBhvr>
                                      <p:to>
                                        <a:srgbClr val="000000"/>
                                      </p:to>
                                    </p:animClr>
                                  </p:childTnLst>
                                </p:cTn>
                              </p:par>
                              <p:par>
                                <p:cTn id="43" presetID="10" presetClass="exit" presetSubtype="0" fill="hold" grpId="1" nodeType="with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childTnLst>
                                </p:cTn>
                              </p:par>
                              <p:par>
                                <p:cTn id="48" presetID="42" presetClass="path" presetSubtype="0" accel="50000" decel="50000" fill="hold" grpId="1" nodeType="withEffect">
                                  <p:stCondLst>
                                    <p:cond delay="0"/>
                                  </p:stCondLst>
                                  <p:childTnLst>
                                    <p:animMotion origin="layout" path="M 2.36111E-6 1.85185E-6 L -0.09419 1.85185E-6 " pathEditMode="relative" rAng="0" ptsTypes="AA">
                                      <p:cBhvr>
                                        <p:cTn id="49" dur="2000" fill="hold"/>
                                        <p:tgtEl>
                                          <p:spTgt spid="69"/>
                                        </p:tgtEl>
                                        <p:attrNameLst>
                                          <p:attrName>ppt_x</p:attrName>
                                          <p:attrName>ppt_y</p:attrName>
                                        </p:attrNameLst>
                                      </p:cBhvr>
                                      <p:rCtr x="-4714" y="0"/>
                                    </p:animMotion>
                                  </p:childTnLst>
                                </p:cTn>
                              </p:par>
                              <p:par>
                                <p:cTn id="50" presetID="42" presetClass="path" presetSubtype="0" accel="50000" decel="50000" fill="hold" nodeType="withEffect">
                                  <p:stCondLst>
                                    <p:cond delay="0"/>
                                  </p:stCondLst>
                                  <p:childTnLst>
                                    <p:animMotion origin="layout" path="M 0.08881 -1.23457E-7 L 0.17561 -0.00031 " pathEditMode="relative" rAng="0" ptsTypes="AA">
                                      <p:cBhvr>
                                        <p:cTn id="51" dur="2000" fill="hold"/>
                                        <p:tgtEl>
                                          <p:spTgt spid="67"/>
                                        </p:tgtEl>
                                        <p:attrNameLst>
                                          <p:attrName>ppt_x</p:attrName>
                                          <p:attrName>ppt_y</p:attrName>
                                        </p:attrNameLst>
                                      </p:cBhvr>
                                      <p:rCtr x="4280" y="0"/>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12812 -0.19321 L 0.18515 -0.28056 " pathEditMode="relative" rAng="0" ptsTypes="AA">
                                      <p:cBhvr>
                                        <p:cTn id="55" dur="2000" fill="hold"/>
                                        <p:tgtEl>
                                          <p:spTgt spid="9"/>
                                        </p:tgtEl>
                                        <p:attrNameLst>
                                          <p:attrName>ppt_x</p:attrName>
                                          <p:attrName>ppt_y</p:attrName>
                                        </p:attrNameLst>
                                      </p:cBhvr>
                                      <p:rCtr x="2847" y="-4367"/>
                                    </p:animMotion>
                                  </p:childTnLst>
                                </p:cTn>
                              </p:par>
                              <p:par>
                                <p:cTn id="56" presetID="3" presetClass="emph" presetSubtype="2" fill="hold" grpId="0" nodeType="withEffect">
                                  <p:stCondLst>
                                    <p:cond delay="0"/>
                                  </p:stCondLst>
                                  <p:childTnLst>
                                    <p:animClr clrSpc="rgb" dir="cw">
                                      <p:cBhvr override="childStyle">
                                        <p:cTn id="57" dur="2000" fill="hold"/>
                                        <p:tgtEl>
                                          <p:spTgt spid="60"/>
                                        </p:tgtEl>
                                        <p:attrNameLst>
                                          <p:attrName>style.color</p:attrName>
                                        </p:attrNameLst>
                                      </p:cBhvr>
                                      <p:to>
                                        <a:srgbClr val="000000"/>
                                      </p:to>
                                    </p:animClr>
                                  </p:childTnLst>
                                </p:cTn>
                              </p:par>
                              <p:par>
                                <p:cTn id="58" presetID="10" presetClass="exit" presetSubtype="0" fill="hold" grpId="1" nodeType="withEffect">
                                  <p:stCondLst>
                                    <p:cond delay="0"/>
                                  </p:stCondLst>
                                  <p:childTnLst>
                                    <p:animEffect transition="out" filter="fade">
                                      <p:cBhvr>
                                        <p:cTn id="59" dur="500"/>
                                        <p:tgtEl>
                                          <p:spTgt spid="59"/>
                                        </p:tgtEl>
                                      </p:cBhvr>
                                    </p:animEffect>
                                    <p:set>
                                      <p:cBhvr>
                                        <p:cTn id="60" dur="1" fill="hold">
                                          <p:stCondLst>
                                            <p:cond delay="499"/>
                                          </p:stCondLst>
                                        </p:cTn>
                                        <p:tgtEl>
                                          <p:spTgt spid="5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42" presetClass="path" presetSubtype="0" accel="50000" decel="50000" fill="hold" grpId="1" nodeType="withEffect">
                                  <p:stCondLst>
                                    <p:cond delay="0"/>
                                  </p:stCondLst>
                                  <p:childTnLst>
                                    <p:animMotion origin="layout" path="M 0 4.81481E-6 L 0 0.21003 " pathEditMode="relative" rAng="0" ptsTypes="AA">
                                      <p:cBhvr>
                                        <p:cTn id="64" dur="2000" fill="hold"/>
                                        <p:tgtEl>
                                          <p:spTgt spid="70"/>
                                        </p:tgtEl>
                                        <p:attrNameLst>
                                          <p:attrName>ppt_x</p:attrName>
                                          <p:attrName>ppt_y</p:attrName>
                                        </p:attrNameLst>
                                      </p:cBhvr>
                                      <p:rCtr x="0" y="10494"/>
                                    </p:animMotion>
                                  </p:childTnLst>
                                </p:cTn>
                              </p:par>
                              <p:par>
                                <p:cTn id="65" presetID="63" presetClass="path" presetSubtype="0" accel="50000" decel="50000" fill="hold" nodeType="withEffect">
                                  <p:stCondLst>
                                    <p:cond delay="0"/>
                                  </p:stCondLst>
                                  <p:childTnLst>
                                    <p:animMotion origin="layout" path="M 0.17561 -0.00031 L 0.29297 1.23457E-6 " pathEditMode="relative" rAng="0" ptsTypes="AA">
                                      <p:cBhvr>
                                        <p:cTn id="66" dur="2000" fill="hold"/>
                                        <p:tgtEl>
                                          <p:spTgt spid="67"/>
                                        </p:tgtEl>
                                        <p:attrNameLst>
                                          <p:attrName>ppt_x</p:attrName>
                                          <p:attrName>ppt_y</p:attrName>
                                        </p:attrNameLst>
                                      </p:cBhvr>
                                      <p:rCtr x="5868" y="0"/>
                                    </p:animMotion>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0.18515 -0.28056 L 0.25616 -0.37346 " pathEditMode="relative" rAng="0" ptsTypes="AA">
                                      <p:cBhvr>
                                        <p:cTn id="70" dur="2000" fill="hold"/>
                                        <p:tgtEl>
                                          <p:spTgt spid="9"/>
                                        </p:tgtEl>
                                        <p:attrNameLst>
                                          <p:attrName>ppt_x</p:attrName>
                                          <p:attrName>ppt_y</p:attrName>
                                        </p:attrNameLst>
                                      </p:cBhvr>
                                      <p:rCtr x="3550" y="-4645"/>
                                    </p:animMotion>
                                  </p:childTnLst>
                                </p:cTn>
                              </p:par>
                              <p:par>
                                <p:cTn id="71" presetID="10" presetClass="exit" presetSubtype="0" fill="hold" grpId="1" nodeType="withEffect">
                                  <p:stCondLst>
                                    <p:cond delay="0"/>
                                  </p:stCondLst>
                                  <p:childTnLst>
                                    <p:animEffect transition="out" filter="fade">
                                      <p:cBhvr>
                                        <p:cTn id="72" dur="500"/>
                                        <p:tgtEl>
                                          <p:spTgt spid="60"/>
                                        </p:tgtEl>
                                      </p:cBhvr>
                                    </p:animEffect>
                                    <p:set>
                                      <p:cBhvr>
                                        <p:cTn id="73" dur="1" fill="hold">
                                          <p:stCondLst>
                                            <p:cond delay="499"/>
                                          </p:stCondLst>
                                        </p:cTn>
                                        <p:tgtEl>
                                          <p:spTgt spid="60"/>
                                        </p:tgtEl>
                                        <p:attrNameLst>
                                          <p:attrName>style.visibility</p:attrName>
                                        </p:attrNameLst>
                                      </p:cBhvr>
                                      <p:to>
                                        <p:strVal val="hidden"/>
                                      </p:to>
                                    </p:set>
                                  </p:childTnLst>
                                </p:cTn>
                              </p:par>
                              <p:par>
                                <p:cTn id="74" presetID="3" presetClass="emph" presetSubtype="2" fill="hold" grpId="0" nodeType="withEffect">
                                  <p:stCondLst>
                                    <p:cond delay="0"/>
                                  </p:stCondLst>
                                  <p:childTnLst>
                                    <p:animClr clrSpc="rgb" dir="cw">
                                      <p:cBhvr override="childStyle">
                                        <p:cTn id="75" dur="2000" fill="hold"/>
                                        <p:tgtEl>
                                          <p:spTgt spid="64"/>
                                        </p:tgtEl>
                                        <p:attrNameLst>
                                          <p:attrName>style.color</p:attrName>
                                        </p:attrNameLst>
                                      </p:cBhvr>
                                      <p:to>
                                        <a:srgbClr val="000000"/>
                                      </p:to>
                                    </p:animClr>
                                  </p:childTnLst>
                                </p:cTn>
                              </p:par>
                              <p:par>
                                <p:cTn id="76" presetID="1" presetClass="entr" presetSubtype="0" fill="hold" grpId="0" nodeType="withEffect">
                                  <p:stCondLst>
                                    <p:cond delay="0"/>
                                  </p:stCondLst>
                                  <p:childTnLst>
                                    <p:set>
                                      <p:cBhvr>
                                        <p:cTn id="77" dur="1" fill="hold">
                                          <p:stCondLst>
                                            <p:cond delay="0"/>
                                          </p:stCondLst>
                                        </p:cTn>
                                        <p:tgtEl>
                                          <p:spTgt spid="71"/>
                                        </p:tgtEl>
                                        <p:attrNameLst>
                                          <p:attrName>style.visibility</p:attrName>
                                        </p:attrNameLst>
                                      </p:cBhvr>
                                      <p:to>
                                        <p:strVal val="visible"/>
                                      </p:to>
                                    </p:set>
                                  </p:childTnLst>
                                </p:cTn>
                              </p:par>
                              <p:par>
                                <p:cTn id="78" presetID="42" presetClass="path" presetSubtype="0" accel="50000" decel="50000" fill="hold" grpId="1" nodeType="withEffect">
                                  <p:stCondLst>
                                    <p:cond delay="0"/>
                                  </p:stCondLst>
                                  <p:childTnLst>
                                    <p:animMotion origin="layout" path="M 0 -1.7284E-6 L 0.00026 0.10448 " pathEditMode="relative" rAng="0" ptsTypes="AA">
                                      <p:cBhvr>
                                        <p:cTn id="79" dur="2000" fill="hold"/>
                                        <p:tgtEl>
                                          <p:spTgt spid="71"/>
                                        </p:tgtEl>
                                        <p:attrNameLst>
                                          <p:attrName>ppt_x</p:attrName>
                                          <p:attrName>ppt_y</p:attrName>
                                        </p:attrNameLst>
                                      </p:cBhvr>
                                      <p:rCtr x="9" y="5216"/>
                                    </p:animMotion>
                                  </p:childTnLst>
                                </p:cTn>
                              </p:par>
                              <p:par>
                                <p:cTn id="80" presetID="63" presetClass="path" presetSubtype="0" accel="50000" decel="50000" fill="hold" nodeType="withEffect">
                                  <p:stCondLst>
                                    <p:cond delay="0"/>
                                  </p:stCondLst>
                                  <p:childTnLst>
                                    <p:animMotion origin="layout" path="M 0.29297 1.23457E-6 L 0.35408 1.23457E-6 " pathEditMode="relative" rAng="0" ptsTypes="AA">
                                      <p:cBhvr>
                                        <p:cTn id="81" dur="2000" fill="hold"/>
                                        <p:tgtEl>
                                          <p:spTgt spid="67"/>
                                        </p:tgtEl>
                                        <p:attrNameLst>
                                          <p:attrName>ppt_x</p:attrName>
                                          <p:attrName>ppt_y</p:attrName>
                                        </p:attrNameLst>
                                      </p:cBhvr>
                                      <p:rCtr x="2951" y="0"/>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39"/>
                                        </p:tgtEl>
                                        <p:attrNameLst>
                                          <p:attrName>style.visibility</p:attrName>
                                        </p:attrNameLst>
                                      </p:cBhvr>
                                      <p:to>
                                        <p:strVal val="visible"/>
                                      </p:to>
                                    </p:set>
                                    <p:animEffect transition="in" filter="fade">
                                      <p:cBhvr>
                                        <p:cTn id="86" dur="500"/>
                                        <p:tgtEl>
                                          <p:spTgt spid="139"/>
                                        </p:tgtEl>
                                      </p:cBhvr>
                                    </p:animEffect>
                                  </p:childTnLst>
                                </p:cTn>
                              </p:par>
                              <p:par>
                                <p:cTn id="87" presetID="10" presetClass="entr" presetSubtype="0" fill="hold" nodeType="withEffect">
                                  <p:stCondLst>
                                    <p:cond delay="0"/>
                                  </p:stCondLst>
                                  <p:childTnLst>
                                    <p:set>
                                      <p:cBhvr>
                                        <p:cTn id="88" dur="1" fill="hold">
                                          <p:stCondLst>
                                            <p:cond delay="0"/>
                                          </p:stCondLst>
                                        </p:cTn>
                                        <p:tgtEl>
                                          <p:spTgt spid="1032"/>
                                        </p:tgtEl>
                                        <p:attrNameLst>
                                          <p:attrName>style.visibility</p:attrName>
                                        </p:attrNameLst>
                                      </p:cBhvr>
                                      <p:to>
                                        <p:strVal val="visible"/>
                                      </p:to>
                                    </p:set>
                                    <p:animEffect transition="in" filter="fade">
                                      <p:cBhvr>
                                        <p:cTn id="89" dur="500"/>
                                        <p:tgtEl>
                                          <p:spTgt spid="103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0" grpId="0"/>
      <p:bldP spid="60" grpId="1"/>
      <p:bldP spid="59" grpId="0"/>
      <p:bldP spid="59" grpId="1"/>
      <p:bldP spid="34" grpId="0"/>
      <p:bldP spid="34" grpId="1"/>
      <p:bldP spid="30" grpId="0"/>
      <p:bldP spid="30" grpId="1"/>
      <p:bldP spid="56" grpId="0" animBg="1"/>
      <p:bldP spid="62" grpId="0" animBg="1"/>
      <p:bldP spid="62" grpId="1" animBg="1"/>
      <p:bldP spid="69" grpId="0" animBg="1"/>
      <p:bldP spid="69" grpId="1" animBg="1"/>
      <p:bldP spid="70" grpId="0" animBg="1"/>
      <p:bldP spid="70" grpId="1" animBg="1"/>
      <p:bldP spid="71" grpId="0" animBg="1"/>
      <p:bldP spid="71" grpId="1" animBg="1"/>
      <p:bldP spid="10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60DFE0-9AB1-44D3-851A-E6ABA77FB69C}"/>
              </a:ext>
            </a:extLst>
          </p:cNvPr>
          <p:cNvPicPr>
            <a:picLocks noChangeAspect="1"/>
          </p:cNvPicPr>
          <p:nvPr/>
        </p:nvPicPr>
        <p:blipFill>
          <a:blip r:embed="rId2"/>
          <a:stretch>
            <a:fillRect/>
          </a:stretch>
        </p:blipFill>
        <p:spPr>
          <a:xfrm>
            <a:off x="7795444" y="1789185"/>
            <a:ext cx="7524635" cy="3517433"/>
          </a:xfrm>
          <a:prstGeom prst="rect">
            <a:avLst/>
          </a:prstGeom>
        </p:spPr>
      </p:pic>
      <p:pic>
        <p:nvPicPr>
          <p:cNvPr id="58" name="Picture 57">
            <a:extLst>
              <a:ext uri="{FF2B5EF4-FFF2-40B4-BE49-F238E27FC236}">
                <a16:creationId xmlns:a16="http://schemas.microsoft.com/office/drawing/2014/main" id="{15F2BF3A-6EAE-4879-81AF-D33DC2E0755E}"/>
              </a:ext>
            </a:extLst>
          </p:cNvPr>
          <p:cNvPicPr>
            <a:picLocks noChangeAspect="1"/>
          </p:cNvPicPr>
          <p:nvPr/>
        </p:nvPicPr>
        <p:blipFill>
          <a:blip r:embed="rId3"/>
          <a:stretch>
            <a:fillRect/>
          </a:stretch>
        </p:blipFill>
        <p:spPr>
          <a:xfrm>
            <a:off x="9144000" y="5571330"/>
            <a:ext cx="4591050" cy="4181475"/>
          </a:xfrm>
          <a:prstGeom prst="rect">
            <a:avLst/>
          </a:prstGeom>
        </p:spPr>
      </p:pic>
      <p:sp>
        <p:nvSpPr>
          <p:cNvPr id="64" name="TextBox 63">
            <a:extLst>
              <a:ext uri="{FF2B5EF4-FFF2-40B4-BE49-F238E27FC236}">
                <a16:creationId xmlns:a16="http://schemas.microsoft.com/office/drawing/2014/main" id="{9070633B-0D8C-4D7B-BBC6-D663DBB71B94}"/>
              </a:ext>
            </a:extLst>
          </p:cNvPr>
          <p:cNvSpPr txBox="1"/>
          <p:nvPr/>
        </p:nvSpPr>
        <p:spPr>
          <a:xfrm>
            <a:off x="1122055" y="8707302"/>
            <a:ext cx="5507345" cy="1077218"/>
          </a:xfrm>
          <a:prstGeom prst="rect">
            <a:avLst/>
          </a:prstGeom>
          <a:noFill/>
        </p:spPr>
        <p:txBody>
          <a:bodyPr wrap="square" rtlCol="0">
            <a:spAutoFit/>
          </a:bodyPr>
          <a:lstStyle/>
          <a:p>
            <a:r>
              <a:rPr lang="en-US" sz="3200" dirty="0">
                <a:solidFill>
                  <a:schemeClr val="bg1"/>
                </a:solidFill>
              </a:rPr>
              <a:t>TPR: 0/(0+8) = 0</a:t>
            </a:r>
          </a:p>
          <a:p>
            <a:r>
              <a:rPr lang="en-US" sz="3200" dirty="0">
                <a:solidFill>
                  <a:schemeClr val="bg1"/>
                </a:solidFill>
              </a:rPr>
              <a:t>FPR: 0/(6+0) = 0</a:t>
            </a:r>
          </a:p>
        </p:txBody>
      </p:sp>
      <p:sp>
        <p:nvSpPr>
          <p:cNvPr id="60" name="TextBox 59">
            <a:extLst>
              <a:ext uri="{FF2B5EF4-FFF2-40B4-BE49-F238E27FC236}">
                <a16:creationId xmlns:a16="http://schemas.microsoft.com/office/drawing/2014/main" id="{87C474A9-775D-4A06-A5BE-CCA3EE66894E}"/>
              </a:ext>
            </a:extLst>
          </p:cNvPr>
          <p:cNvSpPr txBox="1"/>
          <p:nvPr/>
        </p:nvSpPr>
        <p:spPr>
          <a:xfrm>
            <a:off x="1112558" y="8705209"/>
            <a:ext cx="3823885" cy="1077218"/>
          </a:xfrm>
          <a:prstGeom prst="rect">
            <a:avLst/>
          </a:prstGeom>
          <a:noFill/>
        </p:spPr>
        <p:txBody>
          <a:bodyPr wrap="square" rtlCol="0">
            <a:spAutoFit/>
          </a:bodyPr>
          <a:lstStyle/>
          <a:p>
            <a:r>
              <a:rPr lang="en-US" sz="3200" dirty="0">
                <a:solidFill>
                  <a:schemeClr val="bg1"/>
                </a:solidFill>
              </a:rPr>
              <a:t>TPR: 3/(3+5) = 0,325</a:t>
            </a:r>
          </a:p>
          <a:p>
            <a:r>
              <a:rPr lang="en-US" sz="3200" dirty="0">
                <a:solidFill>
                  <a:schemeClr val="bg1"/>
                </a:solidFill>
              </a:rPr>
              <a:t>FPR: 0/(6+0) = 0</a:t>
            </a:r>
          </a:p>
        </p:txBody>
      </p:sp>
      <p:sp>
        <p:nvSpPr>
          <p:cNvPr id="59" name="TextBox 58">
            <a:extLst>
              <a:ext uri="{FF2B5EF4-FFF2-40B4-BE49-F238E27FC236}">
                <a16:creationId xmlns:a16="http://schemas.microsoft.com/office/drawing/2014/main" id="{1EAB7429-81A0-49E9-819A-E8F9644FAA7A}"/>
              </a:ext>
            </a:extLst>
          </p:cNvPr>
          <p:cNvSpPr txBox="1"/>
          <p:nvPr/>
        </p:nvSpPr>
        <p:spPr>
          <a:xfrm>
            <a:off x="1122055" y="8713723"/>
            <a:ext cx="3789875" cy="1077218"/>
          </a:xfrm>
          <a:prstGeom prst="rect">
            <a:avLst/>
          </a:prstGeom>
          <a:noFill/>
        </p:spPr>
        <p:txBody>
          <a:bodyPr wrap="square" rtlCol="0">
            <a:spAutoFit/>
          </a:bodyPr>
          <a:lstStyle/>
          <a:p>
            <a:r>
              <a:rPr lang="en-US" sz="3200" dirty="0">
                <a:solidFill>
                  <a:schemeClr val="bg1"/>
                </a:solidFill>
              </a:rPr>
              <a:t>TPR: 6/(6+2) = 0,75</a:t>
            </a:r>
          </a:p>
          <a:p>
            <a:r>
              <a:rPr lang="en-US" sz="3200" dirty="0">
                <a:solidFill>
                  <a:schemeClr val="bg1"/>
                </a:solidFill>
              </a:rPr>
              <a:t>FPR: 2/(4+2) = 0,33</a:t>
            </a:r>
          </a:p>
        </p:txBody>
      </p:sp>
      <p:sp>
        <p:nvSpPr>
          <p:cNvPr id="34" name="TextBox 33">
            <a:extLst>
              <a:ext uri="{FF2B5EF4-FFF2-40B4-BE49-F238E27FC236}">
                <a16:creationId xmlns:a16="http://schemas.microsoft.com/office/drawing/2014/main" id="{2073A1CD-BEE3-4BA3-81F6-8397A809C383}"/>
              </a:ext>
            </a:extLst>
          </p:cNvPr>
          <p:cNvSpPr txBox="1"/>
          <p:nvPr/>
        </p:nvSpPr>
        <p:spPr>
          <a:xfrm>
            <a:off x="1123266" y="8713723"/>
            <a:ext cx="3285832" cy="1077218"/>
          </a:xfrm>
          <a:prstGeom prst="rect">
            <a:avLst/>
          </a:prstGeom>
          <a:noFill/>
          <a:ln>
            <a:noFill/>
          </a:ln>
        </p:spPr>
        <p:txBody>
          <a:bodyPr wrap="square" rtlCol="0">
            <a:spAutoFit/>
          </a:bodyPr>
          <a:lstStyle/>
          <a:p>
            <a:r>
              <a:rPr lang="en-US" sz="3200" dirty="0">
                <a:solidFill>
                  <a:schemeClr val="bg1"/>
                </a:solidFill>
              </a:rPr>
              <a:t>TPR: 8/(8+0) = 1</a:t>
            </a:r>
          </a:p>
          <a:p>
            <a:r>
              <a:rPr lang="en-US" sz="3200" dirty="0">
                <a:solidFill>
                  <a:schemeClr val="bg1"/>
                </a:solidFill>
              </a:rPr>
              <a:t>FPR: 3/(3+3) = 0,5</a:t>
            </a:r>
          </a:p>
        </p:txBody>
      </p:sp>
      <p:sp>
        <p:nvSpPr>
          <p:cNvPr id="2" name="Text Placeholder 1">
            <a:extLst>
              <a:ext uri="{FF2B5EF4-FFF2-40B4-BE49-F238E27FC236}">
                <a16:creationId xmlns:a16="http://schemas.microsoft.com/office/drawing/2014/main" id="{CEF44591-EFB3-4722-A565-17E888F50CF3}"/>
              </a:ext>
            </a:extLst>
          </p:cNvPr>
          <p:cNvSpPr>
            <a:spLocks noGrp="1"/>
          </p:cNvSpPr>
          <p:nvPr>
            <p:ph type="body" sz="quarter" idx="17"/>
          </p:nvPr>
        </p:nvSpPr>
        <p:spPr/>
        <p:txBody>
          <a:bodyPr/>
          <a:lstStyle/>
          <a:p>
            <a:r>
              <a:rPr lang="en-US" b="1" dirty="0"/>
              <a:t>ROC curve</a:t>
            </a:r>
          </a:p>
        </p:txBody>
      </p:sp>
      <p:sp>
        <p:nvSpPr>
          <p:cNvPr id="3" name="Slide Number Placeholder 2">
            <a:extLst>
              <a:ext uri="{FF2B5EF4-FFF2-40B4-BE49-F238E27FC236}">
                <a16:creationId xmlns:a16="http://schemas.microsoft.com/office/drawing/2014/main" id="{7F3AA44F-BC02-4E4A-A481-7F2E4FA40DD5}"/>
              </a:ext>
            </a:extLst>
          </p:cNvPr>
          <p:cNvSpPr>
            <a:spLocks noGrp="1"/>
          </p:cNvSpPr>
          <p:nvPr>
            <p:ph type="sldNum" sz="quarter" idx="12"/>
          </p:nvPr>
        </p:nvSpPr>
        <p:spPr/>
        <p:txBody>
          <a:bodyPr/>
          <a:lstStyle/>
          <a:p>
            <a:fld id="{B7527A74-2D87-4307-9531-5A57D9647EEB}" type="slidenum">
              <a:rPr lang="nl-BE" smtClean="0"/>
              <a:pPr/>
              <a:t>45</a:t>
            </a:fld>
            <a:endParaRPr lang="nl-BE"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 </a:t>
            </a:r>
          </a:p>
        </p:txBody>
      </p:sp>
      <p:pic>
        <p:nvPicPr>
          <p:cNvPr id="6" name="Picture 2">
            <a:extLst>
              <a:ext uri="{FF2B5EF4-FFF2-40B4-BE49-F238E27FC236}">
                <a16:creationId xmlns:a16="http://schemas.microsoft.com/office/drawing/2014/main" id="{1BDC3C18-3357-4905-BBBE-7A4384D90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93" y="2628512"/>
            <a:ext cx="6687355" cy="468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A43F56B-36B4-4BC7-BB39-F70C5B20624F}"/>
              </a:ext>
            </a:extLst>
          </p:cNvPr>
          <p:cNvSpPr/>
          <p:nvPr/>
        </p:nvSpPr>
        <p:spPr>
          <a:xfrm>
            <a:off x="1746778" y="2822863"/>
            <a:ext cx="4684735" cy="3795387"/>
          </a:xfrm>
          <a:prstGeom prst="rect">
            <a:avLst/>
          </a:prstGeom>
          <a:gradFill flip="none" rotWithShape="1">
            <a:gsLst>
              <a:gs pos="0">
                <a:srgbClr val="002060"/>
              </a:gs>
              <a:gs pos="50000">
                <a:srgbClr val="21918C"/>
              </a:gs>
              <a:gs pos="20000">
                <a:srgbClr val="414487"/>
              </a:gs>
              <a:gs pos="80000">
                <a:srgbClr val="7BD150"/>
              </a:gs>
              <a:gs pos="100000">
                <a:srgbClr val="FFFF00"/>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5F3BB3F-6F97-4F52-80B4-367358E9EC56}"/>
              </a:ext>
            </a:extLst>
          </p:cNvPr>
          <p:cNvSpPr/>
          <p:nvPr/>
        </p:nvSpPr>
        <p:spPr>
          <a:xfrm>
            <a:off x="3090862" y="3336440"/>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E62CD0-C161-421D-8561-F2EE3BB4755D}"/>
              </a:ext>
            </a:extLst>
          </p:cNvPr>
          <p:cNvSpPr/>
          <p:nvPr/>
        </p:nvSpPr>
        <p:spPr>
          <a:xfrm>
            <a:off x="3557588" y="4675557"/>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0364B6-36B2-4D39-9259-6455D97A89FE}"/>
              </a:ext>
            </a:extLst>
          </p:cNvPr>
          <p:cNvSpPr/>
          <p:nvPr/>
        </p:nvSpPr>
        <p:spPr>
          <a:xfrm>
            <a:off x="5206375" y="4924086"/>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87B102-C9BB-423E-BD0C-FD94E6C9AE62}"/>
              </a:ext>
            </a:extLst>
          </p:cNvPr>
          <p:cNvSpPr/>
          <p:nvPr/>
        </p:nvSpPr>
        <p:spPr>
          <a:xfrm>
            <a:off x="4505325" y="6216492"/>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8CB17B-0780-4820-95F2-0E3175E42E2B}"/>
              </a:ext>
            </a:extLst>
          </p:cNvPr>
          <p:cNvSpPr/>
          <p:nvPr/>
        </p:nvSpPr>
        <p:spPr>
          <a:xfrm>
            <a:off x="3090862" y="5450524"/>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371B39-148F-465B-AD4F-0126428D77C0}"/>
              </a:ext>
            </a:extLst>
          </p:cNvPr>
          <p:cNvSpPr/>
          <p:nvPr/>
        </p:nvSpPr>
        <p:spPr>
          <a:xfrm>
            <a:off x="2614613" y="5440598"/>
            <a:ext cx="90000" cy="90000"/>
          </a:xfrm>
          <a:prstGeom prst="ellipse">
            <a:avLst/>
          </a:prstGeom>
          <a:solidFill>
            <a:srgbClr val="4B0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4C04B0E-DFA5-4F9A-961E-21ADF5097DBE}"/>
              </a:ext>
            </a:extLst>
          </p:cNvPr>
          <p:cNvSpPr/>
          <p:nvPr/>
        </p:nvSpPr>
        <p:spPr>
          <a:xfrm>
            <a:off x="2967921" y="389085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41B099-81D1-458A-AEE6-4F94EC2A1277}"/>
              </a:ext>
            </a:extLst>
          </p:cNvPr>
          <p:cNvSpPr/>
          <p:nvPr/>
        </p:nvSpPr>
        <p:spPr>
          <a:xfrm>
            <a:off x="4967289" y="391241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29787C5-6DCC-43BF-8F4A-8C352BF5065C}"/>
              </a:ext>
            </a:extLst>
          </p:cNvPr>
          <p:cNvSpPr/>
          <p:nvPr/>
        </p:nvSpPr>
        <p:spPr>
          <a:xfrm>
            <a:off x="5438777" y="3533550"/>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6D25084-146A-4FD3-8734-7EAFF0BFCAB2}"/>
              </a:ext>
            </a:extLst>
          </p:cNvPr>
          <p:cNvSpPr/>
          <p:nvPr/>
        </p:nvSpPr>
        <p:spPr>
          <a:xfrm>
            <a:off x="5914255" y="3533550"/>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6F9922-6000-445F-8336-7DCC944A3B93}"/>
              </a:ext>
            </a:extLst>
          </p:cNvPr>
          <p:cNvSpPr/>
          <p:nvPr/>
        </p:nvSpPr>
        <p:spPr>
          <a:xfrm>
            <a:off x="6386513" y="391241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45A9D6-9AEE-401E-BA86-05482450F36D}"/>
              </a:ext>
            </a:extLst>
          </p:cNvPr>
          <p:cNvSpPr/>
          <p:nvPr/>
        </p:nvSpPr>
        <p:spPr>
          <a:xfrm>
            <a:off x="5914255" y="4685083"/>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D885DA1-5CA4-4EEA-8EC6-33720D4652B2}"/>
              </a:ext>
            </a:extLst>
          </p:cNvPr>
          <p:cNvSpPr/>
          <p:nvPr/>
        </p:nvSpPr>
        <p:spPr>
          <a:xfrm>
            <a:off x="5170329" y="579876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17D7BA-AF1F-4F86-8B7D-A2F980443201}"/>
              </a:ext>
            </a:extLst>
          </p:cNvPr>
          <p:cNvSpPr/>
          <p:nvPr/>
        </p:nvSpPr>
        <p:spPr>
          <a:xfrm>
            <a:off x="4029076" y="3912415"/>
            <a:ext cx="90000" cy="90000"/>
          </a:xfrm>
          <a:prstGeom prst="ellipse">
            <a:avLst/>
          </a:prstGeom>
          <a:solidFill>
            <a:srgbClr val="FDE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2EC45F3-72A6-483F-ABFD-D95A6778F79E}"/>
              </a:ext>
            </a:extLst>
          </p:cNvPr>
          <p:cNvCxnSpPr/>
          <p:nvPr/>
        </p:nvCxnSpPr>
        <p:spPr>
          <a:xfrm>
            <a:off x="-595590" y="4765534"/>
            <a:ext cx="4684735" cy="3795387"/>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9428A3D-390C-431C-B8DB-17C3237E4212}"/>
              </a:ext>
            </a:extLst>
          </p:cNvPr>
          <p:cNvSpPr txBox="1"/>
          <p:nvPr/>
        </p:nvSpPr>
        <p:spPr>
          <a:xfrm>
            <a:off x="1112558" y="8713723"/>
            <a:ext cx="2907022" cy="1077218"/>
          </a:xfrm>
          <a:prstGeom prst="rect">
            <a:avLst/>
          </a:prstGeom>
          <a:noFill/>
        </p:spPr>
        <p:txBody>
          <a:bodyPr wrap="square" rtlCol="0">
            <a:spAutoFit/>
          </a:bodyPr>
          <a:lstStyle/>
          <a:p>
            <a:r>
              <a:rPr lang="en-US" sz="3200" dirty="0"/>
              <a:t>TPR: 8/(8+0) = 1</a:t>
            </a:r>
          </a:p>
          <a:p>
            <a:r>
              <a:rPr lang="en-US" sz="3200" dirty="0"/>
              <a:t>FPR: 6/(0+6) = 1</a:t>
            </a:r>
          </a:p>
        </p:txBody>
      </p:sp>
      <p:sp>
        <p:nvSpPr>
          <p:cNvPr id="56" name="Oval 55">
            <a:extLst>
              <a:ext uri="{FF2B5EF4-FFF2-40B4-BE49-F238E27FC236}">
                <a16:creationId xmlns:a16="http://schemas.microsoft.com/office/drawing/2014/main" id="{A301CDA1-0085-4783-A294-B48A9363EF3D}"/>
              </a:ext>
            </a:extLst>
          </p:cNvPr>
          <p:cNvSpPr/>
          <p:nvPr/>
        </p:nvSpPr>
        <p:spPr>
          <a:xfrm>
            <a:off x="13298000" y="593053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55CE8C8-0501-42B5-BF3E-6AE28550E830}"/>
              </a:ext>
            </a:extLst>
          </p:cNvPr>
          <p:cNvSpPr/>
          <p:nvPr/>
        </p:nvSpPr>
        <p:spPr>
          <a:xfrm>
            <a:off x="13298000" y="593053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BC419AD-8BCA-4391-981F-7E224CF63953}"/>
              </a:ext>
            </a:extLst>
          </p:cNvPr>
          <p:cNvSpPr/>
          <p:nvPr/>
        </p:nvSpPr>
        <p:spPr>
          <a:xfrm>
            <a:off x="11580166" y="593561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3E3614D-6AFF-4100-9892-CF7489601C07}"/>
              </a:ext>
            </a:extLst>
          </p:cNvPr>
          <p:cNvSpPr/>
          <p:nvPr/>
        </p:nvSpPr>
        <p:spPr>
          <a:xfrm>
            <a:off x="10931129" y="7016384"/>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95536D-827A-4A1D-89EE-02ACCE963C8A}"/>
              </a:ext>
            </a:extLst>
          </p:cNvPr>
          <p:cNvSpPr/>
          <p:nvPr/>
        </p:nvSpPr>
        <p:spPr>
          <a:xfrm>
            <a:off x="9854804" y="8089716"/>
            <a:ext cx="180000" cy="180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B41222C8-DF61-49B3-8A9D-02DE08753CAC}"/>
              </a:ext>
            </a:extLst>
          </p:cNvPr>
          <p:cNvCxnSpPr>
            <a:cxnSpLocks/>
          </p:cNvCxnSpPr>
          <p:nvPr/>
        </p:nvCxnSpPr>
        <p:spPr>
          <a:xfrm flipV="1">
            <a:off x="8548914" y="2119085"/>
            <a:ext cx="0" cy="2336800"/>
          </a:xfrm>
          <a:prstGeom prst="line">
            <a:avLst/>
          </a:prstGeom>
          <a:ln w="571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341D3367-9406-4730-A0B5-2CA724029B39}"/>
              </a:ext>
            </a:extLst>
          </p:cNvPr>
          <p:cNvCxnSpPr>
            <a:cxnSpLocks/>
          </p:cNvCxnSpPr>
          <p:nvPr/>
        </p:nvCxnSpPr>
        <p:spPr>
          <a:xfrm flipV="1">
            <a:off x="9944100" y="7106384"/>
            <a:ext cx="704" cy="2113816"/>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81B2C3A-8CAD-47D4-BA0E-7071EC0AA215}"/>
              </a:ext>
            </a:extLst>
          </p:cNvPr>
          <p:cNvCxnSpPr>
            <a:cxnSpLocks/>
          </p:cNvCxnSpPr>
          <p:nvPr/>
        </p:nvCxnSpPr>
        <p:spPr>
          <a:xfrm flipH="1">
            <a:off x="11021129" y="6019800"/>
            <a:ext cx="235959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07C1DEB-BF78-4911-8EFD-1097D511E5E2}"/>
              </a:ext>
            </a:extLst>
          </p:cNvPr>
          <p:cNvCxnSpPr>
            <a:cxnSpLocks/>
          </p:cNvCxnSpPr>
          <p:nvPr/>
        </p:nvCxnSpPr>
        <p:spPr>
          <a:xfrm>
            <a:off x="11021129" y="6019800"/>
            <a:ext cx="0" cy="108658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5BE4E3-E1F3-43AA-BE13-98BECBC37FEE}"/>
              </a:ext>
            </a:extLst>
          </p:cNvPr>
          <p:cNvCxnSpPr>
            <a:cxnSpLocks/>
          </p:cNvCxnSpPr>
          <p:nvPr/>
        </p:nvCxnSpPr>
        <p:spPr>
          <a:xfrm>
            <a:off x="9944100" y="7106384"/>
            <a:ext cx="1077029" cy="7346"/>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20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88889E-6 4.81481E-6 L 0.0927 -0.13905 " pathEditMode="relative" rAng="0" ptsTypes="AA">
                                      <p:cBhvr>
                                        <p:cTn id="20" dur="2000" fill="hold"/>
                                        <p:tgtEl>
                                          <p:spTgt spid="9"/>
                                        </p:tgtEl>
                                        <p:attrNameLst>
                                          <p:attrName>ppt_x</p:attrName>
                                          <p:attrName>ppt_y</p:attrName>
                                        </p:attrNameLst>
                                      </p:cBhvr>
                                      <p:rCtr x="4635" y="-6960"/>
                                    </p:animMotion>
                                  </p:childTnLst>
                                </p:cTn>
                              </p:par>
                              <p:par>
                                <p:cTn id="21" presetID="10" presetClass="exit" presetSubtype="0" fill="hold" grpId="0" nodeType="withEffect">
                                  <p:stCondLst>
                                    <p:cond delay="0"/>
                                  </p:stCondLst>
                                  <p:childTnLst>
                                    <p:animEffect transition="out" filter="fade">
                                      <p:cBhvr>
                                        <p:cTn id="22" dur="2000"/>
                                        <p:tgtEl>
                                          <p:spTgt spid="30"/>
                                        </p:tgtEl>
                                      </p:cBhvr>
                                    </p:animEffect>
                                    <p:set>
                                      <p:cBhvr>
                                        <p:cTn id="23" dur="1" fill="hold">
                                          <p:stCondLst>
                                            <p:cond delay="1999"/>
                                          </p:stCondLst>
                                        </p:cTn>
                                        <p:tgtEl>
                                          <p:spTgt spid="30"/>
                                        </p:tgtEl>
                                        <p:attrNameLst>
                                          <p:attrName>style.visibility</p:attrName>
                                        </p:attrNameLst>
                                      </p:cBhvr>
                                      <p:to>
                                        <p:strVal val="hidden"/>
                                      </p:to>
                                    </p:set>
                                  </p:childTnLst>
                                </p:cTn>
                              </p:par>
                              <p:par>
                                <p:cTn id="24" presetID="3" presetClass="emph" presetSubtype="2" fill="hold" grpId="0" nodeType="withEffect">
                                  <p:stCondLst>
                                    <p:cond delay="0"/>
                                  </p:stCondLst>
                                  <p:childTnLst>
                                    <p:animClr clrSpc="rgb" dir="cw">
                                      <p:cBhvr override="childStyle">
                                        <p:cTn id="25" dur="2000" fill="hold"/>
                                        <p:tgtEl>
                                          <p:spTgt spid="34"/>
                                        </p:tgtEl>
                                        <p:attrNameLst>
                                          <p:attrName>style.color</p:attrName>
                                        </p:attrNameLst>
                                      </p:cBhvr>
                                      <p:to>
                                        <a:srgbClr val="000000"/>
                                      </p:to>
                                    </p:animClr>
                                  </p:childTnLst>
                                </p:cTn>
                              </p:par>
                              <p:par>
                                <p:cTn id="26" presetID="1"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par>
                                <p:cTn id="28" presetID="42" presetClass="path" presetSubtype="0" accel="50000" decel="50000" fill="hold" grpId="1" nodeType="withEffect">
                                  <p:stCondLst>
                                    <p:cond delay="0"/>
                                  </p:stCondLst>
                                  <p:childTnLst>
                                    <p:animMotion origin="layout" path="M -1.25E-6 4.81481E-6 L -0.09418 4.81481E-6 " pathEditMode="relative" rAng="0" ptsTypes="AA">
                                      <p:cBhvr>
                                        <p:cTn id="29" dur="2000" fill="hold"/>
                                        <p:tgtEl>
                                          <p:spTgt spid="62"/>
                                        </p:tgtEl>
                                        <p:attrNameLst>
                                          <p:attrName>ppt_x</p:attrName>
                                          <p:attrName>ppt_y</p:attrName>
                                        </p:attrNameLst>
                                      </p:cBhvr>
                                      <p:rCtr x="-4714" y="0"/>
                                    </p:animMotion>
                                  </p:childTnLst>
                                </p:cTn>
                              </p:par>
                              <p:par>
                                <p:cTn id="30" presetID="63" presetClass="path" presetSubtype="0" accel="50000" decel="50000" fill="hold" nodeType="withEffect">
                                  <p:stCondLst>
                                    <p:cond delay="0"/>
                                  </p:stCondLst>
                                  <p:childTnLst>
                                    <p:animMotion origin="layout" path="M 2.08333E-6 1.23457E-6 L 0.09653 -0.00031 " pathEditMode="relative" rAng="0" ptsTypes="AA">
                                      <p:cBhvr>
                                        <p:cTn id="31" dur="2000" fill="hold"/>
                                        <p:tgtEl>
                                          <p:spTgt spid="67"/>
                                        </p:tgtEl>
                                        <p:attrNameLst>
                                          <p:attrName>ppt_x</p:attrName>
                                          <p:attrName>ppt_y</p:attrName>
                                        </p:attrNameLst>
                                      </p:cBhvr>
                                      <p:rCtr x="4826" y="0"/>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0.0927 -0.13905 L 0.12812 -0.19321 " pathEditMode="relative" rAng="0" ptsTypes="AA">
                                      <p:cBhvr>
                                        <p:cTn id="35" dur="2000" fill="hold"/>
                                        <p:tgtEl>
                                          <p:spTgt spid="9"/>
                                        </p:tgtEl>
                                        <p:attrNameLst>
                                          <p:attrName>ppt_x</p:attrName>
                                          <p:attrName>ppt_y</p:attrName>
                                        </p:attrNameLst>
                                      </p:cBhvr>
                                      <p:rCtr x="1771" y="-2716"/>
                                    </p:animMotion>
                                  </p:childTnLst>
                                </p:cTn>
                              </p:par>
                              <p:par>
                                <p:cTn id="36" presetID="3" presetClass="emph" presetSubtype="2" fill="hold" grpId="0" nodeType="withEffect">
                                  <p:stCondLst>
                                    <p:cond delay="0"/>
                                  </p:stCondLst>
                                  <p:childTnLst>
                                    <p:animClr clrSpc="rgb" dir="cw">
                                      <p:cBhvr override="childStyle">
                                        <p:cTn id="37" dur="2000" fill="hold"/>
                                        <p:tgtEl>
                                          <p:spTgt spid="59"/>
                                        </p:tgtEl>
                                        <p:attrNameLst>
                                          <p:attrName>style.color</p:attrName>
                                        </p:attrNameLst>
                                      </p:cBhvr>
                                      <p:to>
                                        <a:srgbClr val="000000"/>
                                      </p:to>
                                    </p:animClr>
                                  </p:childTnLst>
                                </p:cTn>
                              </p:par>
                              <p:par>
                                <p:cTn id="38" presetID="10" presetClass="exit" presetSubtype="0" fill="hold" grpId="1" nodeType="withEffect">
                                  <p:stCondLst>
                                    <p:cond delay="0"/>
                                  </p:stCondLst>
                                  <p:childTnLst>
                                    <p:animEffect transition="out" filter="fad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42" presetClass="path" presetSubtype="0" accel="50000" decel="50000" fill="hold" nodeType="withEffect">
                                  <p:stCondLst>
                                    <p:cond delay="0"/>
                                  </p:stCondLst>
                                  <p:childTnLst>
                                    <p:animMotion origin="layout" path="M 0.09653 -0.00031 L 0.14366 -0.00031 " pathEditMode="relative" rAng="0" ptsTypes="AA">
                                      <p:cBhvr>
                                        <p:cTn id="44" dur="2000" fill="hold"/>
                                        <p:tgtEl>
                                          <p:spTgt spid="67"/>
                                        </p:tgtEl>
                                        <p:attrNameLst>
                                          <p:attrName>ppt_x</p:attrName>
                                          <p:attrName>ppt_y</p:attrName>
                                        </p:attrNameLst>
                                      </p:cBhvr>
                                      <p:rCtr x="2352" y="0"/>
                                    </p:animMotion>
                                  </p:childTnLst>
                                </p:cTn>
                              </p:par>
                              <p:par>
                                <p:cTn id="45" presetID="42" presetClass="path" presetSubtype="0" accel="50000" decel="50000" fill="hold" grpId="1" nodeType="withEffect">
                                  <p:stCondLst>
                                    <p:cond delay="0"/>
                                  </p:stCondLst>
                                  <p:childTnLst>
                                    <p:animMotion origin="layout" path="M 2.36111E-6 1.85185E-6 L -0.03577 1.85185E-6 " pathEditMode="relative" rAng="0" ptsTypes="AA">
                                      <p:cBhvr>
                                        <p:cTn id="46" dur="1000" fill="hold"/>
                                        <p:tgtEl>
                                          <p:spTgt spid="69"/>
                                        </p:tgtEl>
                                        <p:attrNameLst>
                                          <p:attrName>ppt_x</p:attrName>
                                          <p:attrName>ppt_y</p:attrName>
                                        </p:attrNameLst>
                                      </p:cBhvr>
                                      <p:rCtr x="-1788" y="0"/>
                                    </p:animMotion>
                                  </p:childTnLst>
                                </p:cTn>
                              </p:par>
                              <p:par>
                                <p:cTn id="47" presetID="42" presetClass="path" presetSubtype="0" accel="50000" decel="50000" fill="hold" grpId="2" nodeType="withEffect">
                                  <p:stCondLst>
                                    <p:cond delay="1000"/>
                                  </p:stCondLst>
                                  <p:childTnLst>
                                    <p:animMotion origin="layout" path="M -0.03577 4.81481E-6 L -0.03577 0.10648 " pathEditMode="relative" rAng="0" ptsTypes="AA">
                                      <p:cBhvr>
                                        <p:cTn id="48" dur="1000" fill="hold"/>
                                        <p:tgtEl>
                                          <p:spTgt spid="69"/>
                                        </p:tgtEl>
                                        <p:attrNameLst>
                                          <p:attrName>ppt_x</p:attrName>
                                          <p:attrName>ppt_y</p:attrName>
                                        </p:attrNameLst>
                                      </p:cBhvr>
                                      <p:rCtr x="0" y="5324"/>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12812 -0.19321 L 0.18515 -0.28056 " pathEditMode="relative" rAng="0" ptsTypes="AA">
                                      <p:cBhvr>
                                        <p:cTn id="52" dur="2000" fill="hold"/>
                                        <p:tgtEl>
                                          <p:spTgt spid="9"/>
                                        </p:tgtEl>
                                        <p:attrNameLst>
                                          <p:attrName>ppt_x</p:attrName>
                                          <p:attrName>ppt_y</p:attrName>
                                        </p:attrNameLst>
                                      </p:cBhvr>
                                      <p:rCtr x="2847" y="-4367"/>
                                    </p:animMotion>
                                  </p:childTnLst>
                                </p:cTn>
                              </p:par>
                              <p:par>
                                <p:cTn id="53" presetID="3" presetClass="emph" presetSubtype="2" fill="hold" grpId="0" nodeType="withEffect">
                                  <p:stCondLst>
                                    <p:cond delay="0"/>
                                  </p:stCondLst>
                                  <p:childTnLst>
                                    <p:animClr clrSpc="rgb" dir="cw">
                                      <p:cBhvr override="childStyle">
                                        <p:cTn id="54" dur="2000" fill="hold"/>
                                        <p:tgtEl>
                                          <p:spTgt spid="60"/>
                                        </p:tgtEl>
                                        <p:attrNameLst>
                                          <p:attrName>style.color</p:attrName>
                                        </p:attrNameLst>
                                      </p:cBhvr>
                                      <p:to>
                                        <a:srgbClr val="000000"/>
                                      </p:to>
                                    </p:animClr>
                                  </p:childTnLst>
                                </p:cTn>
                              </p:par>
                              <p:par>
                                <p:cTn id="55" presetID="10" presetClass="exit" presetSubtype="0" fill="hold" grpId="1" nodeType="withEffect">
                                  <p:stCondLst>
                                    <p:cond delay="0"/>
                                  </p:stCondLst>
                                  <p:childTnLst>
                                    <p:animEffect transition="out" filter="fade">
                                      <p:cBhvr>
                                        <p:cTn id="56" dur="500"/>
                                        <p:tgtEl>
                                          <p:spTgt spid="59"/>
                                        </p:tgtEl>
                                      </p:cBhvr>
                                    </p:animEffect>
                                    <p:set>
                                      <p:cBhvr>
                                        <p:cTn id="57" dur="1" fill="hold">
                                          <p:stCondLst>
                                            <p:cond delay="499"/>
                                          </p:stCondLst>
                                        </p:cTn>
                                        <p:tgtEl>
                                          <p:spTgt spid="59"/>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childTnLst>
                                </p:cTn>
                              </p:par>
                              <p:par>
                                <p:cTn id="60" presetID="42" presetClass="path" presetSubtype="0" accel="50000" decel="50000" fill="hold" grpId="1" nodeType="withEffect">
                                  <p:stCondLst>
                                    <p:cond delay="0"/>
                                  </p:stCondLst>
                                  <p:childTnLst>
                                    <p:animMotion origin="layout" path="M -4.16667E-6 -7.40741E-7 L -0.05885 -7.40741E-7 " pathEditMode="relative" rAng="0" ptsTypes="AA">
                                      <p:cBhvr>
                                        <p:cTn id="61" dur="1000" fill="hold"/>
                                        <p:tgtEl>
                                          <p:spTgt spid="70"/>
                                        </p:tgtEl>
                                        <p:attrNameLst>
                                          <p:attrName>ppt_x</p:attrName>
                                          <p:attrName>ppt_y</p:attrName>
                                        </p:attrNameLst>
                                      </p:cBhvr>
                                      <p:rCtr x="-2943" y="0"/>
                                    </p:animMotion>
                                  </p:childTnLst>
                                </p:cTn>
                              </p:par>
                              <p:par>
                                <p:cTn id="62" presetID="42" presetClass="path" presetSubtype="0" accel="50000" decel="50000" fill="hold" grpId="2" nodeType="withEffect">
                                  <p:stCondLst>
                                    <p:cond delay="1000"/>
                                  </p:stCondLst>
                                  <p:childTnLst>
                                    <p:animMotion origin="layout" path="M -0.05885 -7.40741E-7 L -0.05885 0.10432 " pathEditMode="relative" rAng="0" ptsTypes="AA">
                                      <p:cBhvr>
                                        <p:cTn id="63" dur="1000" fill="hold"/>
                                        <p:tgtEl>
                                          <p:spTgt spid="70"/>
                                        </p:tgtEl>
                                        <p:attrNameLst>
                                          <p:attrName>ppt_x</p:attrName>
                                          <p:attrName>ppt_y</p:attrName>
                                        </p:attrNameLst>
                                      </p:cBhvr>
                                      <p:rCtr x="0" y="5216"/>
                                    </p:animMotion>
                                  </p:childTnLst>
                                </p:cTn>
                              </p:par>
                              <p:par>
                                <p:cTn id="64" presetID="63" presetClass="path" presetSubtype="0" accel="50000" decel="50000" fill="hold" nodeType="withEffect">
                                  <p:stCondLst>
                                    <p:cond delay="0"/>
                                  </p:stCondLst>
                                  <p:childTnLst>
                                    <p:animMotion origin="layout" path="M 0.14366 -0.00031 L 0.22005 -0.00031 " pathEditMode="relative" rAng="0" ptsTypes="AA">
                                      <p:cBhvr>
                                        <p:cTn id="65" dur="2000" fill="hold"/>
                                        <p:tgtEl>
                                          <p:spTgt spid="67"/>
                                        </p:tgtEl>
                                        <p:attrNameLst>
                                          <p:attrName>ppt_x</p:attrName>
                                          <p:attrName>ppt_y</p:attrName>
                                        </p:attrNameLst>
                                      </p:cBhvr>
                                      <p:rCtr x="3819" y="0"/>
                                    </p:animMotion>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nodeType="clickEffect">
                                  <p:stCondLst>
                                    <p:cond delay="0"/>
                                  </p:stCondLst>
                                  <p:childTnLst>
                                    <p:animMotion origin="layout" path="M 0.18515 -0.28056 L 0.25616 -0.37346 " pathEditMode="relative" rAng="0" ptsTypes="AA">
                                      <p:cBhvr>
                                        <p:cTn id="69" dur="2000" fill="hold"/>
                                        <p:tgtEl>
                                          <p:spTgt spid="9"/>
                                        </p:tgtEl>
                                        <p:attrNameLst>
                                          <p:attrName>ppt_x</p:attrName>
                                          <p:attrName>ppt_y</p:attrName>
                                        </p:attrNameLst>
                                      </p:cBhvr>
                                      <p:rCtr x="3550" y="-4645"/>
                                    </p:animMotion>
                                  </p:childTnLst>
                                </p:cTn>
                              </p:par>
                              <p:par>
                                <p:cTn id="70" presetID="10" presetClass="exit" presetSubtype="0" fill="hold" grpId="1" nodeType="withEffect">
                                  <p:stCondLst>
                                    <p:cond delay="0"/>
                                  </p:stCondLst>
                                  <p:childTnLst>
                                    <p:animEffect transition="out" filter="fade">
                                      <p:cBhvr>
                                        <p:cTn id="71" dur="500"/>
                                        <p:tgtEl>
                                          <p:spTgt spid="60"/>
                                        </p:tgtEl>
                                      </p:cBhvr>
                                    </p:animEffect>
                                    <p:set>
                                      <p:cBhvr>
                                        <p:cTn id="72" dur="1" fill="hold">
                                          <p:stCondLst>
                                            <p:cond delay="499"/>
                                          </p:stCondLst>
                                        </p:cTn>
                                        <p:tgtEl>
                                          <p:spTgt spid="60"/>
                                        </p:tgtEl>
                                        <p:attrNameLst>
                                          <p:attrName>style.visibility</p:attrName>
                                        </p:attrNameLst>
                                      </p:cBhvr>
                                      <p:to>
                                        <p:strVal val="hidden"/>
                                      </p:to>
                                    </p:set>
                                  </p:childTnLst>
                                </p:cTn>
                              </p:par>
                              <p:par>
                                <p:cTn id="73" presetID="3" presetClass="emph" presetSubtype="2" fill="hold" grpId="0" nodeType="withEffect">
                                  <p:stCondLst>
                                    <p:cond delay="0"/>
                                  </p:stCondLst>
                                  <p:childTnLst>
                                    <p:animClr clrSpc="rgb" dir="cw">
                                      <p:cBhvr override="childStyle">
                                        <p:cTn id="74" dur="2000" fill="hold"/>
                                        <p:tgtEl>
                                          <p:spTgt spid="64"/>
                                        </p:tgtEl>
                                        <p:attrNameLst>
                                          <p:attrName>style.color</p:attrName>
                                        </p:attrNameLst>
                                      </p:cBhvr>
                                      <p:to>
                                        <a:srgbClr val="000000"/>
                                      </p:to>
                                    </p:animClr>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42" presetClass="path" presetSubtype="0" accel="50000" decel="50000" fill="hold" grpId="1" nodeType="withEffect">
                                  <p:stCondLst>
                                    <p:cond delay="0"/>
                                  </p:stCondLst>
                                  <p:childTnLst>
                                    <p:animMotion origin="layout" path="M 0 -1.7284E-6 L 0.00026 0.10448 " pathEditMode="relative" rAng="0" ptsTypes="AA">
                                      <p:cBhvr>
                                        <p:cTn id="78" dur="2000" fill="hold"/>
                                        <p:tgtEl>
                                          <p:spTgt spid="71"/>
                                        </p:tgtEl>
                                        <p:attrNameLst>
                                          <p:attrName>ppt_x</p:attrName>
                                          <p:attrName>ppt_y</p:attrName>
                                        </p:attrNameLst>
                                      </p:cBhvr>
                                      <p:rCtr x="9" y="5216"/>
                                    </p:animMotion>
                                  </p:childTnLst>
                                </p:cTn>
                              </p:par>
                              <p:par>
                                <p:cTn id="79" presetID="63" presetClass="path" presetSubtype="0" accel="50000" decel="50000" fill="hold" nodeType="withEffect">
                                  <p:stCondLst>
                                    <p:cond delay="0"/>
                                  </p:stCondLst>
                                  <p:childTnLst>
                                    <p:animMotion origin="layout" path="M 0.22005 -0.00031 L 0.29479 -0.00031 " pathEditMode="relative" rAng="0" ptsTypes="AA">
                                      <p:cBhvr>
                                        <p:cTn id="80" dur="2000" fill="hold"/>
                                        <p:tgtEl>
                                          <p:spTgt spid="67"/>
                                        </p:tgtEl>
                                        <p:attrNameLst>
                                          <p:attrName>ppt_x</p:attrName>
                                          <p:attrName>ppt_y</p:attrName>
                                        </p:attrNameLst>
                                      </p:cBhvr>
                                      <p:rCtr x="3733"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9"/>
                                        </p:tgtEl>
                                        <p:attrNameLst>
                                          <p:attrName>style.visibility</p:attrName>
                                        </p:attrNameLst>
                                      </p:cBhvr>
                                      <p:to>
                                        <p:strVal val="visible"/>
                                      </p:to>
                                    </p:set>
                                    <p:animEffect transition="in" filter="fade">
                                      <p:cBhvr>
                                        <p:cTn id="85" dur="500"/>
                                        <p:tgtEl>
                                          <p:spTgt spid="139"/>
                                        </p:tgtEl>
                                      </p:cBhvr>
                                    </p:animEffect>
                                  </p:childTnLst>
                                </p:cTn>
                              </p:par>
                              <p:par>
                                <p:cTn id="86" presetID="10" presetClass="entr" presetSubtype="0" fill="hold" nodeType="withEffect">
                                  <p:stCondLst>
                                    <p:cond delay="0"/>
                                  </p:stCondLst>
                                  <p:childTnLst>
                                    <p:set>
                                      <p:cBhvr>
                                        <p:cTn id="87" dur="1" fill="hold">
                                          <p:stCondLst>
                                            <p:cond delay="0"/>
                                          </p:stCondLst>
                                        </p:cTn>
                                        <p:tgtEl>
                                          <p:spTgt spid="1032"/>
                                        </p:tgtEl>
                                        <p:attrNameLst>
                                          <p:attrName>style.visibility</p:attrName>
                                        </p:attrNameLst>
                                      </p:cBhvr>
                                      <p:to>
                                        <p:strVal val="visible"/>
                                      </p:to>
                                    </p:set>
                                    <p:animEffect transition="in" filter="fade">
                                      <p:cBhvr>
                                        <p:cTn id="88" dur="500"/>
                                        <p:tgtEl>
                                          <p:spTgt spid="1032"/>
                                        </p:tgtEl>
                                      </p:cBhvr>
                                    </p:animEffect>
                                  </p:childTnLst>
                                </p:cTn>
                              </p:par>
                              <p:par>
                                <p:cTn id="89" presetID="10" presetClass="entr" presetSubtype="0" fill="hold" nodeType="with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500"/>
                                        <p:tgtEl>
                                          <p:spTgt spid="80"/>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0" grpId="0"/>
      <p:bldP spid="60" grpId="1"/>
      <p:bldP spid="59" grpId="0"/>
      <p:bldP spid="59" grpId="1"/>
      <p:bldP spid="34" grpId="0"/>
      <p:bldP spid="34" grpId="1"/>
      <p:bldP spid="30" grpId="0"/>
      <p:bldP spid="30" grpId="1"/>
      <p:bldP spid="56" grpId="0" animBg="1"/>
      <p:bldP spid="62" grpId="0" animBg="1"/>
      <p:bldP spid="62" grpId="1" animBg="1"/>
      <p:bldP spid="69" grpId="0" animBg="1"/>
      <p:bldP spid="69" grpId="1" animBg="1"/>
      <p:bldP spid="69" grpId="2" animBg="1"/>
      <p:bldP spid="70" grpId="0" animBg="1"/>
      <p:bldP spid="70" grpId="1" animBg="1"/>
      <p:bldP spid="70" grpId="2" animBg="1"/>
      <p:bldP spid="71" grpId="0" animBg="1"/>
      <p:bldP spid="7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44591-EFB3-4722-A565-17E888F50CF3}"/>
              </a:ext>
            </a:extLst>
          </p:cNvPr>
          <p:cNvSpPr>
            <a:spLocks noGrp="1"/>
          </p:cNvSpPr>
          <p:nvPr>
            <p:ph type="body" sz="quarter" idx="17"/>
          </p:nvPr>
        </p:nvSpPr>
        <p:spPr/>
        <p:txBody>
          <a:bodyPr/>
          <a:lstStyle/>
          <a:p>
            <a:r>
              <a:rPr lang="en-US" b="1" dirty="0"/>
              <a:t>ROC curve</a:t>
            </a:r>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 </a:t>
            </a:r>
          </a:p>
        </p:txBody>
      </p:sp>
      <p:pic>
        <p:nvPicPr>
          <p:cNvPr id="3074" name="Picture 2">
            <a:extLst>
              <a:ext uri="{FF2B5EF4-FFF2-40B4-BE49-F238E27FC236}">
                <a16:creationId xmlns:a16="http://schemas.microsoft.com/office/drawing/2014/main" id="{EE70C0BB-2A66-4AF1-B8B5-6E8C7E948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3685254"/>
            <a:ext cx="7953375" cy="41061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EF5F81-80E7-4E6C-8225-84700530A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5988" y="2910396"/>
            <a:ext cx="4910138" cy="446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47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44591-EFB3-4722-A565-17E888F50CF3}"/>
              </a:ext>
            </a:extLst>
          </p:cNvPr>
          <p:cNvSpPr>
            <a:spLocks noGrp="1"/>
          </p:cNvSpPr>
          <p:nvPr>
            <p:ph type="body" sz="quarter" idx="17"/>
          </p:nvPr>
        </p:nvSpPr>
        <p:spPr/>
        <p:txBody>
          <a:bodyPr/>
          <a:lstStyle/>
          <a:p>
            <a:r>
              <a:rPr lang="en-US" b="1" dirty="0"/>
              <a:t>ROC curve</a:t>
            </a:r>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dirty="0"/>
              <a:t>Evaluation of a classifier </a:t>
            </a:r>
          </a:p>
        </p:txBody>
      </p:sp>
      <p:pic>
        <p:nvPicPr>
          <p:cNvPr id="4098" name="Picture 2">
            <a:extLst>
              <a:ext uri="{FF2B5EF4-FFF2-40B4-BE49-F238E27FC236}">
                <a16:creationId xmlns:a16="http://schemas.microsoft.com/office/drawing/2014/main" id="{15E8EA9A-3E99-4A56-9DF9-192F67BA0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3943349"/>
            <a:ext cx="9801618" cy="38078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CBFDEAF-FC7B-4E42-A0B5-A2A937C74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6308" y="2945250"/>
            <a:ext cx="5472112" cy="49773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381A99-C4A8-40BC-AE99-2BD757ACCE97}"/>
              </a:ext>
            </a:extLst>
          </p:cNvPr>
          <p:cNvSpPr txBox="1"/>
          <p:nvPr/>
        </p:nvSpPr>
        <p:spPr>
          <a:xfrm>
            <a:off x="13661781" y="5079993"/>
            <a:ext cx="2758433" cy="707886"/>
          </a:xfrm>
          <a:prstGeom prst="rect">
            <a:avLst/>
          </a:prstGeom>
          <a:noFill/>
        </p:spPr>
        <p:txBody>
          <a:bodyPr wrap="square" rtlCol="0">
            <a:spAutoFit/>
          </a:bodyPr>
          <a:lstStyle/>
          <a:p>
            <a:r>
              <a:rPr lang="en-US" sz="4000" dirty="0"/>
              <a:t>ROC Hell</a:t>
            </a:r>
          </a:p>
        </p:txBody>
      </p:sp>
    </p:spTree>
    <p:extLst>
      <p:ext uri="{BB962C8B-B14F-4D97-AF65-F5344CB8AC3E}">
        <p14:creationId xmlns:p14="http://schemas.microsoft.com/office/powerpoint/2010/main" val="257197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44591-EFB3-4722-A565-17E888F50CF3}"/>
              </a:ext>
            </a:extLst>
          </p:cNvPr>
          <p:cNvSpPr>
            <a:spLocks noGrp="1"/>
          </p:cNvSpPr>
          <p:nvPr>
            <p:ph type="body" sz="quarter" idx="17"/>
          </p:nvPr>
        </p:nvSpPr>
        <p:spPr/>
        <p:txBody>
          <a:bodyPr/>
          <a:lstStyle/>
          <a:p>
            <a:r>
              <a:rPr lang="en-US" b="1" dirty="0"/>
              <a:t>AUROC/AOC</a:t>
            </a:r>
          </a:p>
          <a:p>
            <a:r>
              <a:rPr lang="en-US" dirty="0"/>
              <a:t>Area under the ROC curve</a:t>
            </a:r>
          </a:p>
          <a:p>
            <a:endParaRPr lang="en-US" dirty="0"/>
          </a:p>
          <a:p>
            <a:pPr marL="571500" indent="-571500">
              <a:buFont typeface="Arial" panose="020B0604020202020204" pitchFamily="34" charset="0"/>
              <a:buChar char="•"/>
            </a:pPr>
            <a:r>
              <a:rPr lang="en-US" dirty="0"/>
              <a:t>&gt; AUROC</a:t>
            </a:r>
          </a:p>
          <a:p>
            <a:pPr marL="1257300" lvl="1" indent="-571500">
              <a:buFont typeface="Arial" panose="020B0604020202020204" pitchFamily="34" charset="0"/>
              <a:buChar char="•"/>
            </a:pPr>
            <a:r>
              <a:rPr lang="en-US" dirty="0"/>
              <a:t>More true positives</a:t>
            </a:r>
          </a:p>
          <a:p>
            <a:pPr marL="1257300" lvl="1" indent="-571500">
              <a:buFont typeface="Arial" panose="020B0604020202020204" pitchFamily="34" charset="0"/>
              <a:buChar char="•"/>
            </a:pPr>
            <a:r>
              <a:rPr lang="en-US" dirty="0"/>
              <a:t>Fewer false positives</a:t>
            </a:r>
          </a:p>
          <a:p>
            <a:pPr marL="1257300" lvl="1" indent="-571500">
              <a:buFont typeface="Arial" panose="020B0604020202020204" pitchFamily="34" charset="0"/>
              <a:buChar char="•"/>
            </a:pPr>
            <a:endParaRPr lang="en-US" dirty="0"/>
          </a:p>
          <a:p>
            <a:r>
              <a:rPr lang="en-US" dirty="0"/>
              <a:t>Best model has higher AUROC</a:t>
            </a:r>
          </a:p>
          <a:p>
            <a:r>
              <a:rPr lang="en-US" dirty="0"/>
              <a:t>(Here: model 2)</a:t>
            </a:r>
          </a:p>
          <a:p>
            <a:endParaRPr lang="en-US" dirty="0"/>
          </a:p>
        </p:txBody>
      </p:sp>
      <p:sp>
        <p:nvSpPr>
          <p:cNvPr id="4" name="Title 3">
            <a:extLst>
              <a:ext uri="{FF2B5EF4-FFF2-40B4-BE49-F238E27FC236}">
                <a16:creationId xmlns:a16="http://schemas.microsoft.com/office/drawing/2014/main" id="{19E13A6E-385E-48BB-874B-B1EE5031EB29}"/>
              </a:ext>
            </a:extLst>
          </p:cNvPr>
          <p:cNvSpPr>
            <a:spLocks noGrp="1"/>
          </p:cNvSpPr>
          <p:nvPr>
            <p:ph type="title"/>
          </p:nvPr>
        </p:nvSpPr>
        <p:spPr/>
        <p:txBody>
          <a:bodyPr/>
          <a:lstStyle/>
          <a:p>
            <a:r>
              <a:rPr lang="en-US"/>
              <a:t>Evaluation of a classifier </a:t>
            </a:r>
            <a:endParaRPr lang="en-US" dirty="0"/>
          </a:p>
        </p:txBody>
      </p:sp>
      <p:pic>
        <p:nvPicPr>
          <p:cNvPr id="5126" name="Picture 6">
            <a:extLst>
              <a:ext uri="{FF2B5EF4-FFF2-40B4-BE49-F238E27FC236}">
                <a16:creationId xmlns:a16="http://schemas.microsoft.com/office/drawing/2014/main" id="{C048D4CB-0918-487C-8E6D-893EF2A42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815" y="2430727"/>
            <a:ext cx="9699145" cy="684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95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Types of classifiers</a:t>
            </a:r>
          </a:p>
          <a:p>
            <a:r>
              <a:rPr lang="en-US" dirty="0"/>
              <a:t>Binary (binomial) classifier</a:t>
            </a:r>
          </a:p>
          <a:p>
            <a:pPr marL="571500" indent="-571500">
              <a:buFont typeface="Arial" panose="020B0604020202020204" pitchFamily="34" charset="0"/>
              <a:buChar char="•"/>
            </a:pPr>
            <a:r>
              <a:rPr lang="en-US" dirty="0"/>
              <a:t>Samples are divided into two groups (classes)</a:t>
            </a:r>
          </a:p>
          <a:p>
            <a:pPr marL="571500" indent="-571500">
              <a:buFont typeface="Arial" panose="020B0604020202020204" pitchFamily="34" charset="0"/>
              <a:buChar char="•"/>
            </a:pPr>
            <a:r>
              <a:rPr lang="en-US" dirty="0"/>
              <a:t>E.g., benign or malign cells / gene or no gene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3074" name="Picture 2" descr="Building a Machine Learning Classifier Model for Diabetes | by Black_Raven  (James Ng) | Medium">
            <a:extLst>
              <a:ext uri="{FF2B5EF4-FFF2-40B4-BE49-F238E27FC236}">
                <a16:creationId xmlns:a16="http://schemas.microsoft.com/office/drawing/2014/main" id="{4849FF46-F7CF-4E48-BCC0-B2DD0EBB7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31" y="4870723"/>
            <a:ext cx="9839325" cy="5343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ust-Know: How to evaluate a binary classifier - KDnuggets">
            <a:extLst>
              <a:ext uri="{FF2B5EF4-FFF2-40B4-BE49-F238E27FC236}">
                <a16:creationId xmlns:a16="http://schemas.microsoft.com/office/drawing/2014/main" id="{243FE3A7-6EC7-411B-9EEE-97D67CE5E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653" y="5118372"/>
            <a:ext cx="657225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56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Types of classifiers</a:t>
            </a:r>
          </a:p>
          <a:p>
            <a:r>
              <a:rPr lang="en-US" dirty="0"/>
              <a:t>Multiclass classifier</a:t>
            </a:r>
          </a:p>
          <a:p>
            <a:pPr marL="571500" indent="-571500">
              <a:buFont typeface="Arial" panose="020B0604020202020204" pitchFamily="34" charset="0"/>
              <a:buChar char="•"/>
            </a:pPr>
            <a:r>
              <a:rPr lang="en-US" dirty="0"/>
              <a:t>Samples are divided into more than two groups (classes)</a:t>
            </a:r>
          </a:p>
          <a:p>
            <a:pPr marL="571500" indent="-571500">
              <a:buFont typeface="Arial" panose="020B0604020202020204" pitchFamily="34" charset="0"/>
              <a:buChar char="•"/>
            </a:pPr>
            <a:r>
              <a:rPr lang="en-US" dirty="0"/>
              <a:t>E.g., different clothing types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4098" name="Picture 2" descr="Multiclass Classification Using SVM| SVM For Multiclass Classification">
            <a:extLst>
              <a:ext uri="{FF2B5EF4-FFF2-40B4-BE49-F238E27FC236}">
                <a16:creationId xmlns:a16="http://schemas.microsoft.com/office/drawing/2014/main" id="{B773E505-94B1-478E-92B8-51BD10806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9591" y="4896582"/>
            <a:ext cx="5911921" cy="50272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ulti-label classification with Keras - PyImageSearch">
            <a:extLst>
              <a:ext uri="{FF2B5EF4-FFF2-40B4-BE49-F238E27FC236}">
                <a16:creationId xmlns:a16="http://schemas.microsoft.com/office/drawing/2014/main" id="{E3021D24-8F54-41E0-921C-50A6D6CC1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131" y="4870723"/>
            <a:ext cx="8503379" cy="498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85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Types of classifiers</a:t>
            </a:r>
          </a:p>
          <a:p>
            <a:r>
              <a:rPr lang="en-US" dirty="0"/>
              <a:t>Multilabel classifier</a:t>
            </a:r>
          </a:p>
          <a:p>
            <a:pPr marL="571500" indent="-571500">
              <a:buFont typeface="Arial" panose="020B0604020202020204" pitchFamily="34" charset="0"/>
              <a:buChar char="•"/>
            </a:pPr>
            <a:r>
              <a:rPr lang="en-US" dirty="0"/>
              <a:t>Multiple labels per sample (a sample can belong to multiple classes)</a:t>
            </a:r>
          </a:p>
          <a:p>
            <a:pPr marL="571500" indent="-571500">
              <a:buFont typeface="Arial" panose="020B0604020202020204" pitchFamily="34" charset="0"/>
              <a:buChar char="•"/>
            </a:pPr>
            <a:r>
              <a:rPr lang="en-US" dirty="0"/>
              <a:t>E.g., image content analysis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6" name="Picture 5">
            <a:extLst>
              <a:ext uri="{FF2B5EF4-FFF2-40B4-BE49-F238E27FC236}">
                <a16:creationId xmlns:a16="http://schemas.microsoft.com/office/drawing/2014/main" id="{56ECA107-1718-4920-9312-8BDB930DFC90}"/>
              </a:ext>
            </a:extLst>
          </p:cNvPr>
          <p:cNvPicPr>
            <a:picLocks noChangeAspect="1"/>
          </p:cNvPicPr>
          <p:nvPr/>
        </p:nvPicPr>
        <p:blipFill>
          <a:blip r:embed="rId2">
            <a:clrChange>
              <a:clrFrom>
                <a:srgbClr val="FDFDFD"/>
              </a:clrFrom>
              <a:clrTo>
                <a:srgbClr val="FDFDFD">
                  <a:alpha val="0"/>
                </a:srgbClr>
              </a:clrTo>
            </a:clrChange>
          </a:blip>
          <a:stretch>
            <a:fillRect/>
          </a:stretch>
        </p:blipFill>
        <p:spPr>
          <a:xfrm>
            <a:off x="7499379" y="4066822"/>
            <a:ext cx="3984060" cy="5936196"/>
          </a:xfrm>
          <a:prstGeom prst="rect">
            <a:avLst/>
          </a:prstGeom>
        </p:spPr>
      </p:pic>
    </p:spTree>
    <p:extLst>
      <p:ext uri="{BB962C8B-B14F-4D97-AF65-F5344CB8AC3E}">
        <p14:creationId xmlns:p14="http://schemas.microsoft.com/office/powerpoint/2010/main" val="3214620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a:t>
            </a:r>
          </a:p>
          <a:p>
            <a:r>
              <a:rPr lang="en-US" dirty="0"/>
              <a:t>Predict if a piece of fruit is an apple based on color and shape</a:t>
            </a:r>
          </a:p>
          <a:p>
            <a:endParaRPr lang="en-US" dirty="0"/>
          </a:p>
          <a:p>
            <a:r>
              <a:rPr lang="en-US" b="1" dirty="0"/>
              <a:t>Features</a:t>
            </a:r>
            <a:r>
              <a:rPr lang="en-US" dirty="0"/>
              <a:t>: roundness and greenness</a:t>
            </a:r>
          </a:p>
          <a:p>
            <a:r>
              <a:rPr lang="en-US" b="1" dirty="0"/>
              <a:t>Target:</a:t>
            </a:r>
            <a:r>
              <a:rPr lang="en-US" dirty="0"/>
              <a:t> apple (yes/no = 1/0)</a:t>
            </a:r>
          </a:p>
          <a:p>
            <a:endParaRPr lang="en-US" b="1"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7" name="Picture 6">
            <a:extLst>
              <a:ext uri="{FF2B5EF4-FFF2-40B4-BE49-F238E27FC236}">
                <a16:creationId xmlns:a16="http://schemas.microsoft.com/office/drawing/2014/main" id="{66879CBC-48D2-45D9-99A4-67116DE5FF62}"/>
              </a:ext>
            </a:extLst>
          </p:cNvPr>
          <p:cNvPicPr>
            <a:picLocks noChangeAspect="1"/>
          </p:cNvPicPr>
          <p:nvPr/>
        </p:nvPicPr>
        <p:blipFill>
          <a:blip r:embed="rId2"/>
          <a:stretch>
            <a:fillRect/>
          </a:stretch>
        </p:blipFill>
        <p:spPr>
          <a:xfrm>
            <a:off x="13405001" y="1818823"/>
            <a:ext cx="4362500" cy="8296315"/>
          </a:xfrm>
          <a:prstGeom prst="rect">
            <a:avLst/>
          </a:prstGeom>
        </p:spPr>
      </p:pic>
    </p:spTree>
    <p:extLst>
      <p:ext uri="{BB962C8B-B14F-4D97-AF65-F5344CB8AC3E}">
        <p14:creationId xmlns:p14="http://schemas.microsoft.com/office/powerpoint/2010/main" val="403152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a:t>
            </a:r>
          </a:p>
          <a:p>
            <a:endParaRPr lang="en-US" b="1"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Classification</a:t>
            </a:r>
          </a:p>
        </p:txBody>
      </p:sp>
      <p:pic>
        <p:nvPicPr>
          <p:cNvPr id="5122" name="Picture 2">
            <a:extLst>
              <a:ext uri="{FF2B5EF4-FFF2-40B4-BE49-F238E27FC236}">
                <a16:creationId xmlns:a16="http://schemas.microsoft.com/office/drawing/2014/main" id="{0EA6CD3E-16E6-48DB-9773-90AD36D27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586" y="2231706"/>
            <a:ext cx="11174556" cy="79476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2D73CD4-4972-44AB-8C51-42333E23CEC5}"/>
              </a:ext>
            </a:extLst>
          </p:cNvPr>
          <p:cNvCxnSpPr>
            <a:cxnSpLocks/>
          </p:cNvCxnSpPr>
          <p:nvPr/>
        </p:nvCxnSpPr>
        <p:spPr>
          <a:xfrm>
            <a:off x="6084916" y="3192087"/>
            <a:ext cx="5220393" cy="514341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1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D7BF5-FA67-45FF-A287-CE11E2521B25}">
  <ds:schemaRefs>
    <ds:schemaRef ds:uri="http://schemas.openxmlformats.org/package/2006/metadata/core-properties"/>
    <ds:schemaRef ds:uri="http://schemas.microsoft.com/office/2006/documentManagement/types"/>
    <ds:schemaRef ds:uri="http://www.w3.org/XML/1998/namespace"/>
    <ds:schemaRef ds:uri="http://purl.org/dc/dcmitype/"/>
    <ds:schemaRef ds:uri="http://purl.org/dc/terms/"/>
    <ds:schemaRef ds:uri="http://schemas.microsoft.com/office/2006/metadata/properties"/>
    <ds:schemaRef ds:uri="http://purl.org/dc/elements/1.1/"/>
    <ds:schemaRef ds:uri="http://schemas.microsoft.com/office/infopath/2007/PartnerControls"/>
    <ds:schemaRef ds:uri="6f880bbb-a49d-493e-b370-c6e69b0874ee"/>
    <ds:schemaRef ds:uri="42d9a348-55b8-45f0-8ebf-bc6adca87603"/>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12847</TotalTime>
  <Words>2793</Words>
  <Application>Microsoft Office PowerPoint</Application>
  <PresentationFormat>Custom</PresentationFormat>
  <Paragraphs>517</Paragraphs>
  <Slides>48</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Arial</vt:lpstr>
      <vt:lpstr>Arial Rounded MT Bold</vt:lpstr>
      <vt:lpstr>Calibri</vt:lpstr>
      <vt:lpstr>Calibri Light</vt:lpstr>
      <vt:lpstr>Cambria Math</vt:lpstr>
      <vt:lpstr>Consolas</vt:lpstr>
      <vt:lpstr>Courier New</vt:lpstr>
      <vt:lpstr>Symbol</vt:lpstr>
      <vt:lpstr>Howest NL</vt:lpstr>
      <vt:lpstr>Howest EN</vt:lpstr>
      <vt:lpstr>Howest NL met tweede logo</vt:lpstr>
      <vt:lpstr>BIT07 – Machine Learning</vt:lpstr>
      <vt:lpstr>PowerPoint Presentation</vt:lpstr>
      <vt:lpstr>Classification</vt:lpstr>
      <vt:lpstr>Classification</vt:lpstr>
      <vt:lpstr>Classification</vt:lpstr>
      <vt:lpstr>Classification</vt:lpstr>
      <vt:lpstr>Classification</vt:lpstr>
      <vt:lpstr>Classification</vt:lpstr>
      <vt:lpstr>Classification</vt:lpstr>
      <vt:lpstr>Classification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 – sklearn </vt:lpstr>
      <vt:lpstr>Logistic regression – sklearn </vt:lpstr>
      <vt:lpstr>Logistic regression – sklearn </vt:lpstr>
      <vt:lpstr>Logistic regression – sklearn </vt:lpstr>
      <vt:lpstr>Logistic regression – sklearn </vt:lpstr>
      <vt:lpstr>Logistic regression – sklearn </vt:lpstr>
      <vt:lpstr>Logistic regression – sklearn </vt:lpstr>
      <vt:lpstr>Logistic regression – sklearn </vt:lpstr>
      <vt:lpstr>Logistic regression – sklearn </vt:lpstr>
      <vt:lpstr>Logistic regression – sklearn </vt:lpstr>
      <vt:lpstr>Logistic regression </vt:lpstr>
      <vt:lpstr>Logistic regression </vt:lpstr>
      <vt:lpstr>Logistic regression </vt:lpstr>
      <vt:lpstr>Logistic regression </vt:lpstr>
      <vt:lpstr>Evaluation of a classifier</vt:lpstr>
      <vt:lpstr>Evaluation of a classifier</vt:lpstr>
      <vt:lpstr>Evaluation of a classifier</vt:lpstr>
      <vt:lpstr>Evaluation of a classifier</vt:lpstr>
      <vt:lpstr>Evaluation of a classifier</vt:lpstr>
      <vt:lpstr>Evaluation of a classifier</vt:lpstr>
      <vt:lpstr>Evaluation of a classifier – sklearn</vt:lpstr>
      <vt:lpstr>Evaluation of a classifier </vt:lpstr>
      <vt:lpstr>Evaluation of a classifier </vt:lpstr>
      <vt:lpstr>Evaluation of a classifier </vt:lpstr>
      <vt:lpstr>Evaluation of a classifier </vt:lpstr>
      <vt:lpstr>Evaluation of a classifier </vt:lpstr>
      <vt:lpstr>Evaluation of a classifier </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347</cp:revision>
  <dcterms:created xsi:type="dcterms:W3CDTF">2019-05-02T19:50:51Z</dcterms:created>
  <dcterms:modified xsi:type="dcterms:W3CDTF">2021-11-26T09:41:20Z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